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07067" y="775064"/>
            <a:ext cx="7766936" cy="2325188"/>
          </a:xfrm>
        </p:spPr>
        <p:txBody>
          <a:bodyPr/>
          <a:lstStyle/>
          <a:p>
            <a:pPr algn="ctr"/>
            <a:r>
              <a:rPr lang="bg-BG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Иновативни методи на преподаване и оценяване</a:t>
            </a:r>
            <a:endParaRPr lang="bg-BG" b="1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783" y="3252813"/>
            <a:ext cx="5395365" cy="303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7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940527"/>
            <a:ext cx="8596668" cy="510083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Традиционният метод на обучение остарява и всеки </a:t>
            </a:r>
            <a:r>
              <a:rPr lang="ru-RU" dirty="0" smtClean="0"/>
              <a:t>може лесно </a:t>
            </a:r>
            <a:r>
              <a:rPr lang="ru-RU" dirty="0"/>
              <a:t>да се увери в това. 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Все </a:t>
            </a:r>
            <a:r>
              <a:rPr lang="ru-RU" dirty="0"/>
              <a:t>по-често се случва да чуем </a:t>
            </a:r>
            <a:r>
              <a:rPr lang="ru-RU" dirty="0" smtClean="0"/>
              <a:t>гласа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ru-RU" dirty="0"/>
              <a:t>недоволните ученици, недоволните учители, </a:t>
            </a:r>
            <a:r>
              <a:rPr lang="ru-RU" dirty="0" smtClean="0"/>
              <a:t>недоволните</a:t>
            </a:r>
            <a:r>
              <a:rPr lang="en-US" dirty="0" smtClean="0"/>
              <a:t> </a:t>
            </a:r>
            <a:r>
              <a:rPr lang="ru-RU" dirty="0" smtClean="0"/>
              <a:t>родители</a:t>
            </a:r>
            <a:r>
              <a:rPr lang="ru-RU" dirty="0"/>
              <a:t>… изглежда, че конвенционалното образование </a:t>
            </a:r>
            <a:r>
              <a:rPr lang="ru-RU" dirty="0" smtClean="0"/>
              <a:t>вече</a:t>
            </a:r>
            <a:r>
              <a:rPr lang="en-US" dirty="0" smtClean="0"/>
              <a:t> </a:t>
            </a:r>
            <a:r>
              <a:rPr lang="ru-RU" dirty="0" smtClean="0"/>
              <a:t>не </a:t>
            </a:r>
            <a:r>
              <a:rPr lang="ru-RU" dirty="0"/>
              <a:t>може да осигури оптимално знание за </a:t>
            </a:r>
            <a:r>
              <a:rPr lang="ru-RU" dirty="0" smtClean="0"/>
              <a:t>съвременното</a:t>
            </a:r>
            <a:r>
              <a:rPr lang="en-US" dirty="0" smtClean="0"/>
              <a:t> </a:t>
            </a:r>
            <a:r>
              <a:rPr lang="ru-RU" dirty="0" smtClean="0"/>
              <a:t>общество.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/>
              <a:t>Затова и ставаме свидетели на навлизащите </a:t>
            </a:r>
            <a:r>
              <a:rPr lang="ru-RU" dirty="0" smtClean="0"/>
              <a:t>нови,</a:t>
            </a:r>
            <a:r>
              <a:rPr lang="en-US" dirty="0" smtClean="0"/>
              <a:t> </a:t>
            </a:r>
            <a:r>
              <a:rPr lang="ru-RU" dirty="0" smtClean="0"/>
              <a:t>модерни </a:t>
            </a:r>
            <a:r>
              <a:rPr lang="ru-RU" dirty="0"/>
              <a:t>практики, които действат на различен </a:t>
            </a:r>
            <a:r>
              <a:rPr lang="ru-RU" dirty="0" smtClean="0"/>
              <a:t>от</a:t>
            </a:r>
            <a:r>
              <a:rPr lang="en-US" dirty="0" smtClean="0"/>
              <a:t> </a:t>
            </a:r>
            <a:r>
              <a:rPr lang="ru-RU" dirty="0" smtClean="0"/>
              <a:t>досегашния </a:t>
            </a:r>
            <a:r>
              <a:rPr lang="ru-RU" dirty="0"/>
              <a:t>принцип.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5596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Къде се крие успехът на иновативните практики в образованието?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Много </a:t>
            </a:r>
            <a:r>
              <a:rPr lang="ru-RU" dirty="0"/>
              <a:t>от разработваните в момента образователни </a:t>
            </a:r>
            <a:r>
              <a:rPr lang="ru-RU" dirty="0" smtClean="0"/>
              <a:t>програми</a:t>
            </a:r>
            <a:r>
              <a:rPr lang="en-US" dirty="0" smtClean="0"/>
              <a:t> </a:t>
            </a:r>
            <a:r>
              <a:rPr lang="ru-RU" dirty="0" smtClean="0"/>
              <a:t>разчитат </a:t>
            </a:r>
            <a:r>
              <a:rPr lang="ru-RU" dirty="0"/>
              <a:t>на алтернативен подход към учебния процес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 Всеки</a:t>
            </a:r>
            <a:r>
              <a:rPr lang="en-US" dirty="0" smtClean="0"/>
              <a:t> </a:t>
            </a:r>
            <a:r>
              <a:rPr lang="ru-RU" dirty="0" smtClean="0"/>
              <a:t>от </a:t>
            </a:r>
            <a:r>
              <a:rPr lang="ru-RU" dirty="0"/>
              <a:t>нас дотолкова е свикнал с типичния образ на училището </a:t>
            </a:r>
            <a:r>
              <a:rPr lang="ru-RU" dirty="0" smtClean="0"/>
              <a:t>–</a:t>
            </a:r>
            <a:r>
              <a:rPr lang="en-US" dirty="0" smtClean="0"/>
              <a:t> </a:t>
            </a:r>
            <a:r>
              <a:rPr lang="ru-RU" dirty="0" smtClean="0"/>
              <a:t>полупразна </a:t>
            </a:r>
            <a:r>
              <a:rPr lang="ru-RU" dirty="0"/>
              <a:t>класна стая със скучна черна дъска, – че </a:t>
            </a:r>
            <a:r>
              <a:rPr lang="ru-RU" dirty="0" smtClean="0"/>
              <a:t>всеки</a:t>
            </a:r>
            <a:r>
              <a:rPr lang="en-US" dirty="0" smtClean="0"/>
              <a:t> </a:t>
            </a:r>
            <a:r>
              <a:rPr lang="ru-RU" dirty="0" smtClean="0"/>
              <a:t>малко по-интересен </a:t>
            </a:r>
            <a:r>
              <a:rPr lang="ru-RU" dirty="0"/>
              <a:t>и различен подход автоматично </a:t>
            </a:r>
            <a:r>
              <a:rPr lang="ru-RU" dirty="0" smtClean="0"/>
              <a:t>печели</a:t>
            </a:r>
            <a:r>
              <a:rPr lang="en-US" dirty="0" smtClean="0"/>
              <a:t> </a:t>
            </a:r>
            <a:r>
              <a:rPr lang="ru-RU" dirty="0" smtClean="0"/>
              <a:t>последователи.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ru-RU" dirty="0" smtClean="0"/>
              <a:t> </a:t>
            </a:r>
            <a:r>
              <a:rPr lang="ru-RU" dirty="0"/>
              <a:t>Много по-приятно и продуктивно е </a:t>
            </a:r>
            <a:r>
              <a:rPr lang="ru-RU" dirty="0" smtClean="0"/>
              <a:t>да</a:t>
            </a:r>
            <a:r>
              <a:rPr lang="en-US" dirty="0" smtClean="0"/>
              <a:t>  </a:t>
            </a:r>
            <a:r>
              <a:rPr lang="ru-RU" dirty="0" smtClean="0"/>
              <a:t>прекараш </a:t>
            </a:r>
            <a:r>
              <a:rPr lang="ru-RU" dirty="0"/>
              <a:t>урока си в </a:t>
            </a:r>
            <a:r>
              <a:rPr lang="ru-RU" dirty="0" smtClean="0"/>
              <a:t>неформални условия </a:t>
            </a:r>
            <a:r>
              <a:rPr lang="ru-RU" dirty="0"/>
              <a:t>под формата </a:t>
            </a:r>
            <a:r>
              <a:rPr lang="ru-RU" dirty="0" smtClean="0"/>
              <a:t>на</a:t>
            </a:r>
            <a:r>
              <a:rPr lang="en-US" dirty="0" smtClean="0"/>
              <a:t> </a:t>
            </a:r>
            <a:r>
              <a:rPr lang="ru-RU" dirty="0" smtClean="0"/>
              <a:t>разговор </a:t>
            </a:r>
            <a:r>
              <a:rPr lang="ru-RU" dirty="0"/>
              <a:t>с учителя, нали</a:t>
            </a:r>
            <a:r>
              <a:rPr lang="ru-RU" dirty="0" smtClean="0"/>
              <a:t>?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ru-RU" dirty="0"/>
              <a:t>В интерес на истината, голяма </a:t>
            </a:r>
            <a:r>
              <a:rPr lang="ru-RU" dirty="0" smtClean="0"/>
              <a:t>част</a:t>
            </a:r>
            <a:r>
              <a:rPr lang="en-US" dirty="0" smtClean="0"/>
              <a:t> </a:t>
            </a:r>
            <a:r>
              <a:rPr lang="ru-RU" dirty="0" smtClean="0"/>
              <a:t>от </a:t>
            </a:r>
            <a:r>
              <a:rPr lang="ru-RU" dirty="0"/>
              <a:t>модерните образователни практики </a:t>
            </a:r>
            <a:r>
              <a:rPr lang="en-US" dirty="0" smtClean="0"/>
              <a:t>    </a:t>
            </a:r>
            <a:r>
              <a:rPr lang="ru-RU" dirty="0" smtClean="0"/>
              <a:t>са концентрирани</a:t>
            </a:r>
            <a:r>
              <a:rPr lang="en-US" dirty="0" smtClean="0"/>
              <a:t> </a:t>
            </a:r>
            <a:r>
              <a:rPr lang="ru-RU" dirty="0" smtClean="0"/>
              <a:t>върху </a:t>
            </a:r>
            <a:r>
              <a:rPr lang="ru-RU" dirty="0"/>
              <a:t>това да направят обучението по-малко формално.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2482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17562" y="374469"/>
            <a:ext cx="8596668" cy="1320800"/>
          </a:xfrm>
        </p:spPr>
        <p:txBody>
          <a:bodyPr/>
          <a:lstStyle/>
          <a:p>
            <a:r>
              <a:rPr lang="ru-RU" dirty="0"/>
              <a:t>Въвеждане на иновативните методи за преподаване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Въвеждането на новите методи ще доведе до </a:t>
            </a:r>
            <a:r>
              <a:rPr lang="ru-RU" dirty="0" err="1" smtClean="0"/>
              <a:t>разнообразяване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ru-RU" dirty="0"/>
              <a:t>стандартната класно-урочна система, създаване на </a:t>
            </a:r>
            <a:r>
              <a:rPr lang="ru-RU" dirty="0" smtClean="0"/>
              <a:t>умения</a:t>
            </a:r>
            <a:r>
              <a:rPr lang="en-US" dirty="0" smtClean="0"/>
              <a:t> </a:t>
            </a:r>
            <a:r>
              <a:rPr lang="ru-RU" dirty="0" smtClean="0"/>
              <a:t>за </a:t>
            </a:r>
            <a:r>
              <a:rPr lang="ru-RU" dirty="0"/>
              <a:t>презентиране на резултатите от екипната работа, </a:t>
            </a:r>
            <a:r>
              <a:rPr lang="ru-RU" dirty="0" err="1" smtClean="0"/>
              <a:t>развиване</a:t>
            </a:r>
            <a:r>
              <a:rPr lang="en-US" dirty="0" smtClean="0"/>
              <a:t> </a:t>
            </a:r>
            <a:r>
              <a:rPr lang="ru-RU" dirty="0" smtClean="0"/>
              <a:t>на </a:t>
            </a:r>
            <a:r>
              <a:rPr lang="ru-RU" dirty="0"/>
              <a:t>умения за самоконтрол и самооценка. </a:t>
            </a:r>
            <a:endParaRPr lang="en-US" dirty="0" smtClean="0"/>
          </a:p>
          <a:p>
            <a:r>
              <a:rPr lang="ru-RU" dirty="0" smtClean="0"/>
              <a:t>Проектноориентираното </a:t>
            </a:r>
            <a:r>
              <a:rPr lang="ru-RU" dirty="0"/>
              <a:t>обучение е забавен начин учителите </a:t>
            </a:r>
            <a:r>
              <a:rPr lang="ru-RU" dirty="0" smtClean="0"/>
              <a:t>да</a:t>
            </a:r>
            <a:r>
              <a:rPr lang="en-US" dirty="0" smtClean="0"/>
              <a:t> </a:t>
            </a:r>
            <a:r>
              <a:rPr lang="ru-RU" dirty="0" smtClean="0"/>
              <a:t>направят </a:t>
            </a:r>
            <a:r>
              <a:rPr lang="ru-RU" dirty="0"/>
              <a:t>ученето достъпно и учениците активни и </a:t>
            </a:r>
            <a:r>
              <a:rPr lang="ru-RU" dirty="0" smtClean="0"/>
              <a:t>отговорни</a:t>
            </a:r>
            <a:r>
              <a:rPr lang="en-US" dirty="0"/>
              <a:t> </a:t>
            </a:r>
            <a:r>
              <a:rPr lang="ru-RU" dirty="0" smtClean="0"/>
              <a:t>към </a:t>
            </a:r>
            <a:r>
              <a:rPr lang="ru-RU" dirty="0"/>
              <a:t>процеса на собственото си обучение. </a:t>
            </a:r>
            <a:endParaRPr lang="en-US" dirty="0" smtClean="0"/>
          </a:p>
          <a:p>
            <a:r>
              <a:rPr lang="ru-RU" dirty="0" smtClean="0"/>
              <a:t>Проектно -ориентираното </a:t>
            </a:r>
            <a:r>
              <a:rPr lang="ru-RU" dirty="0"/>
              <a:t>обучение стимулира учениците и </a:t>
            </a:r>
            <a:r>
              <a:rPr lang="ru-RU" dirty="0" err="1"/>
              <a:t>учителите</a:t>
            </a:r>
            <a:r>
              <a:rPr lang="ru-RU" dirty="0"/>
              <a:t> </a:t>
            </a:r>
            <a:r>
              <a:rPr lang="ru-RU" dirty="0" smtClean="0"/>
              <a:t>да</a:t>
            </a:r>
            <a:r>
              <a:rPr lang="en-US" dirty="0" smtClean="0"/>
              <a:t> </a:t>
            </a:r>
            <a:r>
              <a:rPr lang="ru-RU" dirty="0" err="1" smtClean="0"/>
              <a:t>бъдат</a:t>
            </a:r>
            <a:r>
              <a:rPr lang="ru-RU" dirty="0" smtClean="0"/>
              <a:t> </a:t>
            </a:r>
            <a:r>
              <a:rPr lang="ru-RU" dirty="0"/>
              <a:t>креативни и иновативни, като мислят за усвояване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ru-RU" dirty="0" smtClean="0"/>
              <a:t>прилагане </a:t>
            </a:r>
            <a:r>
              <a:rPr lang="ru-RU" dirty="0"/>
              <a:t>на знанията в дългосрочен план.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786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Иновация</a:t>
            </a:r>
            <a:r>
              <a:rPr lang="ru-RU" dirty="0"/>
              <a:t> – </a:t>
            </a:r>
            <a:r>
              <a:rPr lang="ru-RU" dirty="0" err="1"/>
              <a:t>раждането</a:t>
            </a:r>
            <a:r>
              <a:rPr lang="ru-RU" dirty="0"/>
              <a:t> на </a:t>
            </a:r>
            <a:r>
              <a:rPr lang="ru-RU" dirty="0" err="1"/>
              <a:t>нещо</a:t>
            </a:r>
            <a:r>
              <a:rPr lang="ru-RU" dirty="0"/>
              <a:t> ново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Иновацията е невъзможна без възобновяване на </a:t>
            </a:r>
            <a:r>
              <a:rPr lang="ru-RU" dirty="0" smtClean="0"/>
              <a:t>стари</a:t>
            </a:r>
            <a:r>
              <a:rPr lang="en-US" dirty="0"/>
              <a:t> </a:t>
            </a:r>
            <a:r>
              <a:rPr lang="ru-RU" dirty="0" smtClean="0"/>
              <a:t>мисли</a:t>
            </a:r>
            <a:r>
              <a:rPr lang="ru-RU" dirty="0"/>
              <a:t>, без връщане към изгубеното от </a:t>
            </a:r>
            <a:r>
              <a:rPr lang="ru-RU" dirty="0" smtClean="0"/>
              <a:t>съвременното</a:t>
            </a:r>
            <a:r>
              <a:rPr lang="en-US" dirty="0" smtClean="0"/>
              <a:t> </a:t>
            </a:r>
            <a:r>
              <a:rPr lang="ru-RU" dirty="0" smtClean="0"/>
              <a:t>общество.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/>
              <a:t>Не можем да откриваме новото, без да </a:t>
            </a:r>
            <a:r>
              <a:rPr lang="ru-RU" dirty="0" smtClean="0"/>
              <a:t>се</a:t>
            </a:r>
            <a:r>
              <a:rPr lang="en-US" dirty="0" smtClean="0"/>
              <a:t> </a:t>
            </a:r>
            <a:r>
              <a:rPr lang="ru-RU" dirty="0" smtClean="0"/>
              <a:t>връщаме </a:t>
            </a:r>
            <a:r>
              <a:rPr lang="ru-RU" dirty="0"/>
              <a:t>към старото. </a:t>
            </a:r>
            <a:endParaRPr lang="en-US" dirty="0" smtClean="0"/>
          </a:p>
          <a:p>
            <a:r>
              <a:rPr lang="ru-RU" dirty="0" smtClean="0"/>
              <a:t>Иновацията </a:t>
            </a:r>
            <a:r>
              <a:rPr lang="ru-RU" dirty="0"/>
              <a:t>е пресичане </a:t>
            </a:r>
            <a:r>
              <a:rPr lang="ru-RU" dirty="0" smtClean="0"/>
              <a:t>на</a:t>
            </a:r>
            <a:r>
              <a:rPr lang="en-US" dirty="0" smtClean="0"/>
              <a:t> </a:t>
            </a:r>
            <a:r>
              <a:rPr lang="ru-RU" dirty="0" smtClean="0"/>
              <a:t>традиции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Тя </a:t>
            </a:r>
            <a:r>
              <a:rPr lang="ru-RU" dirty="0"/>
              <a:t>се разглежда като основен двигател </a:t>
            </a:r>
            <a:r>
              <a:rPr lang="ru-RU" dirty="0" smtClean="0"/>
              <a:t>за</a:t>
            </a:r>
            <a:r>
              <a:rPr lang="en-US" dirty="0" smtClean="0"/>
              <a:t> </a:t>
            </a:r>
            <a:r>
              <a:rPr lang="ru-RU" dirty="0" smtClean="0"/>
              <a:t>развитието </a:t>
            </a:r>
            <a:r>
              <a:rPr lang="ru-RU" dirty="0"/>
              <a:t>на обществото и социалните отношения.</a:t>
            </a:r>
          </a:p>
          <a:p>
            <a:r>
              <a:rPr lang="ru-RU" dirty="0"/>
              <a:t>Един от пътищата за въвеждане на иновации </a:t>
            </a: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образованието </a:t>
            </a:r>
            <a:r>
              <a:rPr lang="ru-RU" dirty="0"/>
              <a:t>е формиране на </a:t>
            </a:r>
            <a:r>
              <a:rPr lang="ru-RU" dirty="0" smtClean="0"/>
              <a:t>образователна</a:t>
            </a:r>
            <a:r>
              <a:rPr lang="en-US" dirty="0"/>
              <a:t> </a:t>
            </a:r>
            <a:r>
              <a:rPr lang="ru-RU" dirty="0" smtClean="0"/>
              <a:t>технология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1138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235131"/>
            <a:ext cx="8596668" cy="169526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Сравнение на</a:t>
            </a:r>
            <a:br>
              <a:rPr lang="ru-RU" dirty="0" smtClean="0"/>
            </a:br>
            <a:r>
              <a:rPr lang="ru-RU" dirty="0" smtClean="0"/>
              <a:t>традиционният </a:t>
            </a:r>
            <a:r>
              <a:rPr lang="ru-RU" dirty="0"/>
              <a:t>образователен модел и</a:t>
            </a:r>
            <a:br>
              <a:rPr lang="ru-RU" dirty="0"/>
            </a:br>
            <a:r>
              <a:rPr lang="ru-RU" dirty="0"/>
              <a:t>интерактивният такъв:</a:t>
            </a:r>
            <a:br>
              <a:rPr lang="ru-RU" dirty="0"/>
            </a:br>
            <a:endParaRPr lang="bg-BG" dirty="0"/>
          </a:p>
        </p:txBody>
      </p:sp>
      <p:graphicFrame>
        <p:nvGraphicFramePr>
          <p:cNvPr id="4" name="Контейнер за съдържани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156711"/>
              </p:ext>
            </p:extLst>
          </p:nvPr>
        </p:nvGraphicFramePr>
        <p:xfrm>
          <a:off x="677333" y="2238373"/>
          <a:ext cx="8596842" cy="3485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421">
                  <a:extLst>
                    <a:ext uri="{9D8B030D-6E8A-4147-A177-3AD203B41FA5}">
                      <a16:colId xmlns:a16="http://schemas.microsoft.com/office/drawing/2014/main" val="2735164314"/>
                    </a:ext>
                  </a:extLst>
                </a:gridCol>
                <a:gridCol w="4298421">
                  <a:extLst>
                    <a:ext uri="{9D8B030D-6E8A-4147-A177-3AD203B41FA5}">
                      <a16:colId xmlns:a16="http://schemas.microsoft.com/office/drawing/2014/main" val="1721709728"/>
                    </a:ext>
                  </a:extLst>
                </a:gridCol>
              </a:tblGrid>
              <a:tr h="467899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chemeClr val="tx1"/>
                          </a:solidFill>
                        </a:rPr>
                        <a:t>ТРАДИЦИОНЕН ОБРАЗОВАТЕЛЕН МОДЕЛ</a:t>
                      </a:r>
                      <a:endParaRPr lang="bg-BG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chemeClr val="tx1"/>
                          </a:solidFill>
                        </a:rPr>
                        <a:t>ИНТЕРАКТИВЕН ОБРАЗОВАТЕЛЕН МОДЕЛ</a:t>
                      </a:r>
                      <a:endParaRPr lang="bg-BG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26743"/>
                  </a:ext>
                </a:extLst>
              </a:tr>
              <a:tr h="5155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Усвояване на информация, необходима за успешно представяне на изпита. 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Осъзната потребност от информация.</a:t>
                      </a:r>
                      <a:endParaRPr lang="bg-B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80693"/>
                  </a:ext>
                </a:extLst>
              </a:tr>
              <a:tr h="5155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Идентификация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и решаване на проблеми в структурирана и статична обкръжаваща среда.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Идентификация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и решаване на проблеми в неопределена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и динамична среда.</a:t>
                      </a:r>
                      <a:endParaRPr lang="bg-B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302842"/>
                  </a:ext>
                </a:extLst>
              </a:tr>
              <a:tr h="72789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Прилагане на знания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и умения към специфични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случаи и ситуации.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Приспособяване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към информационните ресурси. Превръщане на информацията в годен за приложение ресурс.</a:t>
                      </a:r>
                      <a:endParaRPr lang="bg-B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763"/>
                  </a:ext>
                </a:extLst>
              </a:tr>
              <a:tr h="5155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Основава се на взаимодействието „учител – ученик“. 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Основава се на взаимодействието „ученик – ученик“ с работа в екип. </a:t>
                      </a:r>
                      <a:endParaRPr lang="bg-B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11365"/>
                  </a:ext>
                </a:extLst>
              </a:tr>
              <a:tr h="72789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Учителят прави индивидуалните оценки и атестации и осигурява обратна връзка.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Учителят и ученикът съвместно правят индивидуалните оценки и атестации и осигуряват обратна връзка.</a:t>
                      </a:r>
                      <a:endParaRPr lang="bg-B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62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1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• </a:t>
            </a:r>
            <a:r>
              <a:rPr lang="ru-RU" sz="1800" b="1" dirty="0" err="1"/>
              <a:t>Интерактивните</a:t>
            </a:r>
            <a:r>
              <a:rPr lang="ru-RU" sz="1800" b="1" dirty="0"/>
              <a:t> методи се </a:t>
            </a:r>
            <a:r>
              <a:rPr lang="ru-RU" sz="1800" b="1" dirty="0" err="1"/>
              <a:t>съчетават</a:t>
            </a:r>
            <a:r>
              <a:rPr lang="ru-RU" sz="1800" b="1" dirty="0"/>
              <a:t> с </a:t>
            </a:r>
            <a:r>
              <a:rPr lang="ru-RU" sz="1800" b="1" dirty="0" err="1"/>
              <a:t>груповата</a:t>
            </a:r>
            <a:r>
              <a:rPr lang="ru-RU" sz="1800" b="1" dirty="0"/>
              <a:t> работа. Чрез </a:t>
            </a:r>
            <a:r>
              <a:rPr lang="ru-RU" sz="1800" b="1" dirty="0" err="1"/>
              <a:t>тях</a:t>
            </a:r>
            <a:r>
              <a:rPr lang="ru-RU" sz="1800" b="1" dirty="0"/>
              <a:t> учениците се поставят в ситуации, в които </a:t>
            </a:r>
            <a:r>
              <a:rPr lang="ru-RU" sz="1800" b="1" dirty="0" err="1"/>
              <a:t>има</a:t>
            </a:r>
            <a:r>
              <a:rPr lang="ru-RU" sz="1800" b="1" dirty="0"/>
              <a:t> взаимодействие на </a:t>
            </a:r>
            <a:r>
              <a:rPr lang="ru-RU" sz="1800" b="1" dirty="0" err="1"/>
              <a:t>основата</a:t>
            </a:r>
            <a:r>
              <a:rPr lang="ru-RU" sz="1800" b="1" dirty="0"/>
              <a:t> на диалога, </a:t>
            </a:r>
            <a:r>
              <a:rPr lang="ru-RU" sz="1800" b="1" dirty="0" err="1"/>
              <a:t>обсъждането</a:t>
            </a:r>
            <a:r>
              <a:rPr lang="ru-RU" sz="1800" b="1" dirty="0"/>
              <a:t>, </a:t>
            </a:r>
            <a:r>
              <a:rPr lang="ru-RU" sz="1800" b="1" dirty="0" err="1"/>
              <a:t>сътрудничеството</a:t>
            </a:r>
            <a:r>
              <a:rPr lang="ru-RU" sz="1800" b="1" dirty="0"/>
              <a:t>. </a:t>
            </a:r>
            <a:r>
              <a:rPr lang="ru-RU" sz="1800" b="1" dirty="0" err="1"/>
              <a:t>Такива</a:t>
            </a:r>
            <a:r>
              <a:rPr lang="ru-RU" sz="1800" b="1" dirty="0"/>
              <a:t> методи са: </a:t>
            </a:r>
            <a:endParaRPr lang="bg-BG" sz="18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• </a:t>
            </a:r>
            <a:r>
              <a:rPr lang="ru-RU" b="1" dirty="0"/>
              <a:t>Обсъждане </a:t>
            </a:r>
            <a:r>
              <a:rPr lang="ru-RU" dirty="0"/>
              <a:t>– чрез него учителят и </a:t>
            </a:r>
            <a:r>
              <a:rPr lang="ru-RU" dirty="0" err="1"/>
              <a:t>ученикът</a:t>
            </a:r>
            <a:r>
              <a:rPr lang="ru-RU" dirty="0"/>
              <a:t> </a:t>
            </a:r>
            <a:r>
              <a:rPr lang="ru-RU" dirty="0" err="1" smtClean="0"/>
              <a:t>обменя</a:t>
            </a:r>
            <a:r>
              <a:rPr lang="bg-BG" dirty="0" smtClean="0"/>
              <a:t>т </a:t>
            </a:r>
            <a:r>
              <a:rPr lang="ru-RU" dirty="0" smtClean="0"/>
              <a:t>информация</a:t>
            </a:r>
            <a:r>
              <a:rPr lang="ru-RU" dirty="0"/>
              <a:t>, споделят опит и идеи, мисли и чувства.  </a:t>
            </a:r>
            <a:r>
              <a:rPr lang="ru-RU" dirty="0" smtClean="0"/>
              <a:t>Допуска се </a:t>
            </a:r>
            <a:r>
              <a:rPr lang="ru-RU" dirty="0" err="1" smtClean="0"/>
              <a:t>задаване</a:t>
            </a:r>
            <a:r>
              <a:rPr lang="ru-RU" dirty="0" smtClean="0"/>
              <a:t> </a:t>
            </a:r>
            <a:r>
              <a:rPr lang="ru-RU" dirty="0"/>
              <a:t>на въпроси не само от учителя. Основен метод </a:t>
            </a:r>
            <a:r>
              <a:rPr lang="ru-RU" dirty="0" smtClean="0"/>
              <a:t>за </a:t>
            </a:r>
            <a:r>
              <a:rPr lang="ru-RU" dirty="0" err="1" smtClean="0"/>
              <a:t>групова</a:t>
            </a:r>
            <a:r>
              <a:rPr lang="ru-RU" dirty="0" smtClean="0"/>
              <a:t> </a:t>
            </a:r>
            <a:r>
              <a:rPr lang="ru-RU" dirty="0"/>
              <a:t>работа.</a:t>
            </a:r>
          </a:p>
          <a:p>
            <a:r>
              <a:rPr lang="ru-RU" b="1" dirty="0"/>
              <a:t>• Дискусия </a:t>
            </a:r>
            <a:r>
              <a:rPr lang="ru-RU" dirty="0"/>
              <a:t>– обучение чрез разрешаване на спорни </a:t>
            </a:r>
            <a:r>
              <a:rPr lang="ru-RU" dirty="0" err="1"/>
              <a:t>въпроси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проблеми</a:t>
            </a:r>
            <a:r>
              <a:rPr lang="ru-RU" dirty="0"/>
              <a:t>, уточняване на противоречията, изграждане на теза </a:t>
            </a:r>
            <a:r>
              <a:rPr lang="ru-RU" dirty="0" smtClean="0"/>
              <a:t>и антитеза</a:t>
            </a:r>
            <a:r>
              <a:rPr lang="ru-RU" dirty="0"/>
              <a:t>, обобщаване и систематизиране на резултатите.</a:t>
            </a:r>
          </a:p>
          <a:p>
            <a:r>
              <a:rPr lang="ru-RU" dirty="0"/>
              <a:t>• </a:t>
            </a:r>
            <a:r>
              <a:rPr lang="ru-RU" b="1" dirty="0"/>
              <a:t>Визуализация</a:t>
            </a:r>
            <a:r>
              <a:rPr lang="ru-RU" dirty="0"/>
              <a:t> – използват се рисунки, снимки и др. за </a:t>
            </a:r>
            <a:r>
              <a:rPr lang="ru-RU" dirty="0" err="1" smtClean="0"/>
              <a:t>по-лесно</a:t>
            </a:r>
            <a:r>
              <a:rPr lang="ru-RU" dirty="0" smtClean="0"/>
              <a:t> </a:t>
            </a:r>
            <a:r>
              <a:rPr lang="ru-RU" dirty="0" err="1" smtClean="0"/>
              <a:t>запомняне</a:t>
            </a:r>
            <a:r>
              <a:rPr lang="ru-RU" dirty="0" smtClean="0"/>
              <a:t> </a:t>
            </a:r>
            <a:r>
              <a:rPr lang="ru-RU" dirty="0"/>
              <a:t>на събития, процеси, факти. Провокира се </a:t>
            </a:r>
            <a:r>
              <a:rPr lang="ru-RU" dirty="0" err="1"/>
              <a:t>мислене</a:t>
            </a:r>
            <a:r>
              <a:rPr lang="ru-RU" dirty="0"/>
              <a:t> </a:t>
            </a:r>
            <a:r>
              <a:rPr lang="ru-RU" dirty="0" smtClean="0"/>
              <a:t>у </a:t>
            </a:r>
            <a:r>
              <a:rPr lang="ru-RU" dirty="0" err="1" smtClean="0"/>
              <a:t>учениците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5997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idx="1"/>
          </p:nvPr>
        </p:nvSpPr>
        <p:spPr>
          <a:xfrm>
            <a:off x="677863" y="279400"/>
            <a:ext cx="8596312" cy="5762625"/>
          </a:xfrm>
        </p:spPr>
        <p:txBody>
          <a:bodyPr>
            <a:normAutofit/>
          </a:bodyPr>
          <a:lstStyle/>
          <a:p>
            <a:r>
              <a:rPr lang="ru-RU" dirty="0"/>
              <a:t>• </a:t>
            </a:r>
            <a:r>
              <a:rPr lang="ru-RU" b="1" dirty="0"/>
              <a:t>Мозъчна атака </a:t>
            </a:r>
            <a:r>
              <a:rPr lang="ru-RU" dirty="0"/>
              <a:t>– методът организира ученическа група или </a:t>
            </a:r>
            <a:r>
              <a:rPr lang="ru-RU" dirty="0" err="1" smtClean="0"/>
              <a:t>клас</a:t>
            </a:r>
            <a:r>
              <a:rPr lang="ru-RU" dirty="0" smtClean="0"/>
              <a:t> свободно </a:t>
            </a:r>
            <a:r>
              <a:rPr lang="ru-RU" dirty="0"/>
              <a:t>и бързо да изказват идеи в отговор на </a:t>
            </a:r>
            <a:r>
              <a:rPr lang="ru-RU" dirty="0" err="1"/>
              <a:t>зададен</a:t>
            </a:r>
            <a:r>
              <a:rPr lang="ru-RU" dirty="0"/>
              <a:t> </a:t>
            </a:r>
            <a:r>
              <a:rPr lang="ru-RU" dirty="0" smtClean="0"/>
              <a:t>от </a:t>
            </a:r>
            <a:r>
              <a:rPr lang="ru-RU" dirty="0" err="1" smtClean="0"/>
              <a:t>водещия</a:t>
            </a:r>
            <a:r>
              <a:rPr lang="ru-RU" dirty="0" smtClean="0"/>
              <a:t> </a:t>
            </a:r>
            <a:r>
              <a:rPr lang="ru-RU" dirty="0"/>
              <a:t>въпрос. Направените предложения от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smtClean="0"/>
              <a:t>за </a:t>
            </a:r>
            <a:r>
              <a:rPr lang="ru-RU" dirty="0" err="1" smtClean="0"/>
              <a:t>определеното</a:t>
            </a:r>
            <a:r>
              <a:rPr lang="ru-RU" dirty="0" smtClean="0"/>
              <a:t> </a:t>
            </a:r>
            <a:r>
              <a:rPr lang="ru-RU" dirty="0"/>
              <a:t>им време се оценяват чрез обсъждане, след </a:t>
            </a:r>
            <a:r>
              <a:rPr lang="ru-RU" dirty="0" err="1" smtClean="0"/>
              <a:t>което</a:t>
            </a:r>
            <a:r>
              <a:rPr lang="ru-RU" dirty="0" smtClean="0"/>
              <a:t> се </a:t>
            </a:r>
            <a:r>
              <a:rPr lang="ru-RU" dirty="0"/>
              <a:t>излага вярната теза. Този метод се използва за </a:t>
            </a:r>
            <a:r>
              <a:rPr lang="ru-RU" dirty="0" err="1"/>
              <a:t>стимулиране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творческата</a:t>
            </a:r>
            <a:r>
              <a:rPr lang="ru-RU" dirty="0" smtClean="0"/>
              <a:t> </a:t>
            </a:r>
            <a:r>
              <a:rPr lang="ru-RU" dirty="0"/>
              <a:t>активност на учениците по дадена тема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• </a:t>
            </a:r>
            <a:r>
              <a:rPr lang="ru-RU" b="1" dirty="0"/>
              <a:t>Упражнение</a:t>
            </a:r>
            <a:r>
              <a:rPr lang="ru-RU" dirty="0"/>
              <a:t> – най-често използваният метод. </a:t>
            </a:r>
            <a:r>
              <a:rPr lang="ru-RU" dirty="0" err="1"/>
              <a:t>Обучението</a:t>
            </a:r>
            <a:r>
              <a:rPr lang="ru-RU" dirty="0"/>
              <a:t> </a:t>
            </a:r>
            <a:r>
              <a:rPr lang="ru-RU" dirty="0" smtClean="0"/>
              <a:t>е </a:t>
            </a:r>
            <a:r>
              <a:rPr lang="ru-RU" dirty="0" err="1" smtClean="0"/>
              <a:t>ориентирано</a:t>
            </a:r>
            <a:r>
              <a:rPr lang="ru-RU" dirty="0" smtClean="0"/>
              <a:t> </a:t>
            </a:r>
            <a:r>
              <a:rPr lang="ru-RU" dirty="0"/>
              <a:t>към развитие на личностните и социалните умения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• </a:t>
            </a:r>
            <a:r>
              <a:rPr lang="ru-RU" b="1" dirty="0"/>
              <a:t>Казус</a:t>
            </a:r>
            <a:r>
              <a:rPr lang="ru-RU" dirty="0"/>
              <a:t> – възможно най-близко до действителността описание </a:t>
            </a:r>
            <a:r>
              <a:rPr lang="ru-RU" dirty="0" smtClean="0"/>
              <a:t>на </a:t>
            </a:r>
            <a:r>
              <a:rPr lang="ru-RU" dirty="0" err="1" smtClean="0"/>
              <a:t>реална</a:t>
            </a:r>
            <a:r>
              <a:rPr lang="ru-RU" dirty="0" smtClean="0"/>
              <a:t> </a:t>
            </a:r>
            <a:r>
              <a:rPr lang="ru-RU" dirty="0"/>
              <a:t>ситуация на вземане на решение. Няма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 smtClean="0"/>
              <a:t>правилно</a:t>
            </a:r>
            <a:r>
              <a:rPr lang="ru-RU" dirty="0" smtClean="0"/>
              <a:t> решение</a:t>
            </a:r>
            <a:r>
              <a:rPr lang="ru-RU" dirty="0"/>
              <a:t>, а различни алтернативни възможности,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 smtClean="0"/>
              <a:t>имат</a:t>
            </a:r>
            <a:r>
              <a:rPr lang="ru-RU" dirty="0" smtClean="0"/>
              <a:t> </a:t>
            </a:r>
            <a:r>
              <a:rPr lang="ru-RU" dirty="0" err="1" smtClean="0"/>
              <a:t>предимства</a:t>
            </a:r>
            <a:r>
              <a:rPr lang="ru-RU" dirty="0" smtClean="0"/>
              <a:t> </a:t>
            </a:r>
            <a:r>
              <a:rPr lang="ru-RU" dirty="0"/>
              <a:t>и недостатъци. Ученикът трябва да </a:t>
            </a:r>
            <a:r>
              <a:rPr lang="ru-RU" dirty="0" err="1" smtClean="0"/>
              <a:t>разграничава</a:t>
            </a:r>
            <a:r>
              <a:rPr lang="ru-RU" dirty="0" smtClean="0"/>
              <a:t> </a:t>
            </a:r>
            <a:r>
              <a:rPr lang="ru-RU" dirty="0" err="1" smtClean="0"/>
              <a:t>важната</a:t>
            </a:r>
            <a:r>
              <a:rPr lang="ru-RU" dirty="0" smtClean="0"/>
              <a:t> </a:t>
            </a:r>
            <a:r>
              <a:rPr lang="ru-RU" dirty="0"/>
              <a:t>от неважната информация, да анализира ситуацията и </a:t>
            </a:r>
            <a:r>
              <a:rPr lang="ru-RU" dirty="0" smtClean="0"/>
              <a:t>да </a:t>
            </a:r>
            <a:r>
              <a:rPr lang="ru-RU" dirty="0" err="1" smtClean="0"/>
              <a:t>разработва</a:t>
            </a:r>
            <a:r>
              <a:rPr lang="ru-RU" dirty="0" smtClean="0"/>
              <a:t> </a:t>
            </a:r>
            <a:r>
              <a:rPr lang="ru-RU" dirty="0"/>
              <a:t>решения на проблема.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0104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365760"/>
            <a:ext cx="8596668" cy="6061165"/>
          </a:xfrm>
        </p:spPr>
        <p:txBody>
          <a:bodyPr>
            <a:normAutofit/>
          </a:bodyPr>
          <a:lstStyle/>
          <a:p>
            <a:r>
              <a:rPr lang="ru-RU" dirty="0"/>
              <a:t>• </a:t>
            </a:r>
            <a:r>
              <a:rPr lang="ru-RU" b="1" dirty="0"/>
              <a:t>Дидактическа игра </a:t>
            </a:r>
            <a:r>
              <a:rPr lang="ru-RU" dirty="0"/>
              <a:t>– пътят на познанието става </a:t>
            </a:r>
            <a:r>
              <a:rPr lang="ru-RU" dirty="0" err="1" smtClean="0"/>
              <a:t>по-достъпен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err="1" smtClean="0"/>
              <a:t>Игрите</a:t>
            </a:r>
            <a:r>
              <a:rPr lang="ru-RU" dirty="0" smtClean="0"/>
              <a:t> </a:t>
            </a:r>
            <a:r>
              <a:rPr lang="ru-RU" dirty="0"/>
              <a:t>създават познавателни ситуации, близки до опита </a:t>
            </a:r>
            <a:r>
              <a:rPr lang="ru-RU" dirty="0" smtClean="0"/>
              <a:t>на </a:t>
            </a:r>
            <a:r>
              <a:rPr lang="ru-RU" dirty="0" err="1" smtClean="0"/>
              <a:t>учениците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• </a:t>
            </a:r>
            <a:r>
              <a:rPr lang="ru-RU" b="1" dirty="0"/>
              <a:t>Ролева игра </a:t>
            </a:r>
            <a:r>
              <a:rPr lang="ru-RU" dirty="0"/>
              <a:t>– успешно събира в едно познавателната активност</a:t>
            </a:r>
          </a:p>
          <a:p>
            <a:pPr marL="0" indent="0">
              <a:buNone/>
            </a:pPr>
            <a:r>
              <a:rPr lang="ru-RU" dirty="0"/>
              <a:t>на обучаващите и атмосферата на релаксация и </a:t>
            </a:r>
            <a:r>
              <a:rPr lang="ru-RU" dirty="0" err="1" smtClean="0"/>
              <a:t>забавление.Учителят</a:t>
            </a:r>
            <a:r>
              <a:rPr lang="ru-RU" dirty="0" smtClean="0"/>
              <a:t> </a:t>
            </a:r>
            <a:r>
              <a:rPr lang="ru-RU" dirty="0"/>
              <a:t>играе заедно с учениците. Задължително всяка </a:t>
            </a:r>
            <a:r>
              <a:rPr lang="ru-RU" dirty="0" smtClean="0"/>
              <a:t>игра </a:t>
            </a:r>
            <a:r>
              <a:rPr lang="ru-RU" dirty="0" err="1" smtClean="0"/>
              <a:t>завършва</a:t>
            </a:r>
            <a:r>
              <a:rPr lang="ru-RU" dirty="0" smtClean="0"/>
              <a:t> </a:t>
            </a:r>
            <a:r>
              <a:rPr lang="ru-RU" dirty="0"/>
              <a:t>с оценяване и обсъждане на </a:t>
            </a:r>
            <a:r>
              <a:rPr lang="ru-RU" dirty="0" err="1"/>
              <a:t>извършеното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• Симулации </a:t>
            </a:r>
            <a:r>
              <a:rPr lang="ru-RU" dirty="0"/>
              <a:t>– това са стратегии на преподаване и учене, в </a:t>
            </a:r>
            <a:r>
              <a:rPr lang="ru-RU" dirty="0" err="1" smtClean="0"/>
              <a:t>които</a:t>
            </a:r>
            <a:r>
              <a:rPr lang="en-US" dirty="0" smtClean="0"/>
              <a:t> </a:t>
            </a:r>
            <a:r>
              <a:rPr lang="ru-RU" dirty="0" err="1" smtClean="0"/>
              <a:t>учениците</a:t>
            </a:r>
            <a:r>
              <a:rPr lang="ru-RU" dirty="0" smtClean="0"/>
              <a:t> </a:t>
            </a:r>
            <a:r>
              <a:rPr lang="ru-RU" dirty="0"/>
              <a:t>активно участват във вземането на </a:t>
            </a:r>
            <a:r>
              <a:rPr lang="ru-RU" dirty="0" smtClean="0"/>
              <a:t>решения. </a:t>
            </a:r>
            <a:r>
              <a:rPr lang="ru-RU" dirty="0" err="1" smtClean="0"/>
              <a:t>Симулацията</a:t>
            </a:r>
            <a:r>
              <a:rPr lang="ru-RU" dirty="0" smtClean="0"/>
              <a:t> </a:t>
            </a:r>
            <a:r>
              <a:rPr lang="ru-RU" dirty="0"/>
              <a:t>е събитие, учениците са участници в него и </a:t>
            </a:r>
            <a:r>
              <a:rPr lang="ru-RU" dirty="0" err="1" smtClean="0"/>
              <a:t>го</a:t>
            </a:r>
            <a:r>
              <a:rPr lang="ru-RU" dirty="0"/>
              <a:t> </a:t>
            </a:r>
            <a:r>
              <a:rPr lang="ru-RU" dirty="0" err="1" smtClean="0"/>
              <a:t>формират</a:t>
            </a:r>
            <a:r>
              <a:rPr lang="ru-RU" dirty="0"/>
              <a:t>. Те имат роли, функции и </a:t>
            </a:r>
            <a:r>
              <a:rPr lang="ru-RU" dirty="0" err="1"/>
              <a:t>задължения</a:t>
            </a:r>
            <a:r>
              <a:rPr lang="ru-RU" dirty="0" smtClean="0"/>
              <a:t>.</a:t>
            </a:r>
            <a:endParaRPr lang="en-US" dirty="0"/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• Проекти </a:t>
            </a:r>
            <a:r>
              <a:rPr lang="ru-RU" dirty="0"/>
              <a:t>– това е система от дейности, насочени към </a:t>
            </a:r>
            <a:r>
              <a:rPr lang="ru-RU" dirty="0" err="1"/>
              <a:t>работата</a:t>
            </a:r>
            <a:r>
              <a:rPr lang="ru-RU" dirty="0"/>
              <a:t> </a:t>
            </a:r>
            <a:r>
              <a:rPr lang="ru-RU" dirty="0" smtClean="0"/>
              <a:t>по</a:t>
            </a:r>
            <a:r>
              <a:rPr lang="en-US" dirty="0" smtClean="0"/>
              <a:t> </a:t>
            </a:r>
            <a:r>
              <a:rPr lang="ru-RU" dirty="0" smtClean="0"/>
              <a:t>определен </a:t>
            </a:r>
            <a:r>
              <a:rPr lang="ru-RU" dirty="0"/>
              <a:t>проблем. Този метод дава възможност на </a:t>
            </a:r>
            <a:r>
              <a:rPr lang="ru-RU" dirty="0" err="1" smtClean="0"/>
              <a:t>учениците</a:t>
            </a:r>
            <a:r>
              <a:rPr lang="ru-RU" dirty="0" smtClean="0"/>
              <a:t> да </a:t>
            </a:r>
            <a:r>
              <a:rPr lang="ru-RU" dirty="0"/>
              <a:t>генерират идеи, да съобразяват, да планират, т.е. </a:t>
            </a:r>
            <a:r>
              <a:rPr lang="ru-RU" dirty="0" smtClean="0"/>
              <a:t>да </a:t>
            </a:r>
            <a:r>
              <a:rPr lang="ru-RU" dirty="0" err="1" smtClean="0"/>
              <a:t>изпълняват</a:t>
            </a:r>
            <a:r>
              <a:rPr lang="ru-RU" dirty="0" smtClean="0"/>
              <a:t> </a:t>
            </a:r>
            <a:r>
              <a:rPr lang="ru-RU" dirty="0"/>
              <a:t>цялата дейност.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7439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1140824"/>
            <a:ext cx="8596668" cy="5111930"/>
          </a:xfrm>
        </p:spPr>
        <p:txBody>
          <a:bodyPr>
            <a:normAutofit/>
          </a:bodyPr>
          <a:lstStyle/>
          <a:p>
            <a:r>
              <a:rPr lang="ru-RU" dirty="0"/>
              <a:t>Мисловните карти са наръчник относно това как да “работим” с </a:t>
            </a:r>
            <a:r>
              <a:rPr lang="ru-RU" dirty="0" err="1"/>
              <a:t>най-комплексния</a:t>
            </a:r>
            <a:r>
              <a:rPr lang="ru-RU" dirty="0"/>
              <a:t> </a:t>
            </a:r>
            <a:r>
              <a:rPr lang="ru-RU" dirty="0" err="1"/>
              <a:t>елемент</a:t>
            </a:r>
            <a:r>
              <a:rPr lang="ru-RU" dirty="0"/>
              <a:t> от нашия живот, а именно </a:t>
            </a:r>
            <a:r>
              <a:rPr lang="ru-RU" dirty="0" err="1"/>
              <a:t>мозъка</a:t>
            </a:r>
            <a:r>
              <a:rPr lang="ru-RU" dirty="0" smtClean="0"/>
              <a:t>”</a:t>
            </a:r>
            <a:endParaRPr lang="en-US" dirty="0" smtClean="0"/>
          </a:p>
          <a:p>
            <a:r>
              <a:rPr lang="ru-RU" dirty="0"/>
              <a:t>Мисловните карти са един от </a:t>
            </a:r>
            <a:r>
              <a:rPr lang="ru-RU" dirty="0" err="1"/>
              <a:t>добрите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, който </a:t>
            </a:r>
            <a:r>
              <a:rPr lang="ru-RU" dirty="0" err="1"/>
              <a:t>комбинира</a:t>
            </a:r>
            <a:r>
              <a:rPr lang="ru-RU" dirty="0"/>
              <a:t> </a:t>
            </a:r>
            <a:r>
              <a:rPr lang="ru-RU" dirty="0" err="1"/>
              <a:t>езиково</a:t>
            </a:r>
            <a:r>
              <a:rPr lang="ru-RU" dirty="0"/>
              <a:t> и картинно </a:t>
            </a:r>
            <a:r>
              <a:rPr lang="ru-RU" dirty="0" err="1"/>
              <a:t>съдържание</a:t>
            </a:r>
            <a:r>
              <a:rPr lang="ru-RU" dirty="0"/>
              <a:t> </a:t>
            </a:r>
            <a:endParaRPr lang="en-US" dirty="0" smtClean="0"/>
          </a:p>
          <a:p>
            <a:r>
              <a:rPr lang="ru-RU" dirty="0"/>
              <a:t>Мисловните карти се основават на </a:t>
            </a:r>
            <a:r>
              <a:rPr lang="ru-RU" dirty="0" err="1"/>
              <a:t>използването</a:t>
            </a:r>
            <a:r>
              <a:rPr lang="ru-RU" dirty="0"/>
              <a:t> на </a:t>
            </a:r>
            <a:r>
              <a:rPr lang="ru-RU" dirty="0" err="1"/>
              <a:t>нелинейното</a:t>
            </a:r>
            <a:r>
              <a:rPr lang="ru-RU" dirty="0"/>
              <a:t>, </a:t>
            </a:r>
            <a:r>
              <a:rPr lang="ru-RU" dirty="0" err="1"/>
              <a:t>лъчисто</a:t>
            </a:r>
            <a:r>
              <a:rPr lang="ru-RU" dirty="0"/>
              <a:t> мислене. „</a:t>
            </a:r>
            <a:r>
              <a:rPr lang="ru-RU" dirty="0" err="1"/>
              <a:t>Умът</a:t>
            </a:r>
            <a:r>
              <a:rPr lang="ru-RU" dirty="0"/>
              <a:t> мисли </a:t>
            </a:r>
            <a:r>
              <a:rPr lang="ru-RU" dirty="0" err="1"/>
              <a:t>радиално</a:t>
            </a:r>
            <a:r>
              <a:rPr lang="ru-RU" dirty="0"/>
              <a:t> (</a:t>
            </a:r>
            <a:r>
              <a:rPr lang="ru-RU" dirty="0" err="1"/>
              <a:t>разклонено</a:t>
            </a:r>
            <a:r>
              <a:rPr lang="ru-RU" dirty="0"/>
              <a:t>, от </a:t>
            </a:r>
            <a:r>
              <a:rPr lang="ru-RU" dirty="0" err="1"/>
              <a:t>центъра</a:t>
            </a:r>
            <a:r>
              <a:rPr lang="ru-RU" dirty="0"/>
              <a:t> </a:t>
            </a:r>
            <a:r>
              <a:rPr lang="ru-RU" dirty="0" err="1"/>
              <a:t>навън</a:t>
            </a:r>
            <a:r>
              <a:rPr lang="ru-RU" dirty="0"/>
              <a:t>), а не линейно (на </a:t>
            </a:r>
            <a:r>
              <a:rPr lang="ru-RU" dirty="0" err="1" smtClean="0"/>
              <a:t>редове</a:t>
            </a:r>
            <a:r>
              <a:rPr lang="en-US" dirty="0" smtClean="0"/>
              <a:t>)</a:t>
            </a:r>
          </a:p>
          <a:p>
            <a:r>
              <a:rPr lang="ru-RU" dirty="0"/>
              <a:t>. Мисловните карти се определят също като инструмент, метод, начин, подход за </a:t>
            </a:r>
            <a:r>
              <a:rPr lang="ru-RU" dirty="0" smtClean="0"/>
              <a:t>учене</a:t>
            </a:r>
            <a:endParaRPr lang="en-US" dirty="0"/>
          </a:p>
          <a:p>
            <a:r>
              <a:rPr lang="ru-RU" dirty="0"/>
              <a:t>Мисловните карти </a:t>
            </a:r>
            <a:r>
              <a:rPr lang="ru-RU" dirty="0" err="1"/>
              <a:t>позволяват</a:t>
            </a:r>
            <a:r>
              <a:rPr lang="ru-RU" dirty="0"/>
              <a:t> на всеки, който </a:t>
            </a:r>
            <a:r>
              <a:rPr lang="ru-RU" dirty="0" err="1"/>
              <a:t>търси</a:t>
            </a:r>
            <a:r>
              <a:rPr lang="ru-RU" dirty="0"/>
              <a:t> и иска бързо и </a:t>
            </a:r>
            <a:r>
              <a:rPr lang="ru-RU" dirty="0" err="1"/>
              <a:t>трайно</a:t>
            </a:r>
            <a:r>
              <a:rPr lang="ru-RU" dirty="0"/>
              <a:t> да се </a:t>
            </a:r>
            <a:r>
              <a:rPr lang="ru-RU" dirty="0" err="1"/>
              <a:t>справя</a:t>
            </a:r>
            <a:r>
              <a:rPr lang="ru-RU" dirty="0"/>
              <a:t> с </a:t>
            </a:r>
            <a:r>
              <a:rPr lang="ru-RU" dirty="0" err="1"/>
              <a:t>огромния</a:t>
            </a:r>
            <a:r>
              <a:rPr lang="ru-RU" dirty="0"/>
              <a:t> </a:t>
            </a:r>
            <a:r>
              <a:rPr lang="ru-RU" dirty="0" err="1"/>
              <a:t>информационен</a:t>
            </a:r>
            <a:r>
              <a:rPr lang="ru-RU" dirty="0"/>
              <a:t> поток, като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управлява</a:t>
            </a:r>
            <a:r>
              <a:rPr lang="ru-RU" dirty="0"/>
              <a:t> и </a:t>
            </a:r>
            <a:r>
              <a:rPr lang="ru-RU" dirty="0" err="1"/>
              <a:t>структурира</a:t>
            </a:r>
            <a:r>
              <a:rPr lang="ru-RU" dirty="0"/>
              <a:t> по удобен и забавен начин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/>
              <a:t>Мисловните карти </a:t>
            </a:r>
            <a:r>
              <a:rPr lang="bg-BG" dirty="0" smtClean="0"/>
              <a:t>са</a:t>
            </a:r>
            <a:r>
              <a:rPr lang="ru-RU" dirty="0" smtClean="0"/>
              <a:t> </a:t>
            </a:r>
            <a:r>
              <a:rPr lang="ru-RU" dirty="0"/>
              <a:t>метод за </a:t>
            </a:r>
            <a:r>
              <a:rPr lang="ru-RU" dirty="0" err="1"/>
              <a:t>съхраняване</a:t>
            </a:r>
            <a:r>
              <a:rPr lang="ru-RU" dirty="0"/>
              <a:t>, </a:t>
            </a:r>
            <a:r>
              <a:rPr lang="ru-RU" dirty="0" err="1"/>
              <a:t>организиране</a:t>
            </a:r>
            <a:r>
              <a:rPr lang="ru-RU" dirty="0"/>
              <a:t>, </a:t>
            </a:r>
            <a:r>
              <a:rPr lang="ru-RU" dirty="0" err="1"/>
              <a:t>изучаване</a:t>
            </a:r>
            <a:r>
              <a:rPr lang="ru-RU" dirty="0"/>
              <a:t>, </a:t>
            </a:r>
            <a:r>
              <a:rPr lang="ru-RU" dirty="0" err="1"/>
              <a:t>преглед</a:t>
            </a:r>
            <a:r>
              <a:rPr lang="ru-RU" dirty="0"/>
              <a:t> и </a:t>
            </a:r>
            <a:r>
              <a:rPr lang="ru-RU" dirty="0" err="1"/>
              <a:t>запаметяване</a:t>
            </a:r>
            <a:r>
              <a:rPr lang="ru-RU" dirty="0"/>
              <a:t> на информация в </a:t>
            </a:r>
            <a:r>
              <a:rPr lang="ru-RU" dirty="0" err="1"/>
              <a:t>обучението</a:t>
            </a:r>
            <a:r>
              <a:rPr lang="ru-RU" dirty="0"/>
              <a:t> </a:t>
            </a:r>
            <a:endParaRPr lang="en-US" dirty="0" smtClean="0"/>
          </a:p>
          <a:p>
            <a:endParaRPr lang="bg-BG" dirty="0"/>
          </a:p>
        </p:txBody>
      </p:sp>
      <p:sp>
        <p:nvSpPr>
          <p:cNvPr id="4" name="Контейнер за съдържание 2"/>
          <p:cNvSpPr>
            <a:spLocks noGrp="1"/>
          </p:cNvSpPr>
          <p:nvPr>
            <p:ph type="title"/>
          </p:nvPr>
        </p:nvSpPr>
        <p:spPr>
          <a:xfrm>
            <a:off x="1036319" y="461555"/>
            <a:ext cx="8342185" cy="5312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Мисловните карти </a:t>
            </a:r>
            <a:endParaRPr lang="bg-BG" sz="3200" b="1" dirty="0"/>
          </a:p>
        </p:txBody>
      </p:sp>
    </p:spTree>
    <p:extLst>
      <p:ext uri="{BB962C8B-B14F-4D97-AF65-F5344CB8AC3E}">
        <p14:creationId xmlns:p14="http://schemas.microsoft.com/office/powerpoint/2010/main" val="385254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14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</a:t>
            </a:r>
            <a:r>
              <a:rPr lang="ru-RU" sz="2000" b="1" dirty="0"/>
              <a:t>ПОДХОД ЗА ТОЛЕРИРАНЕ ИЗЯВАТА НА ЛИЧНОСТНА ПОЗИЦИЯ</a:t>
            </a:r>
            <a:endParaRPr lang="bg-BG" sz="20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1262743"/>
            <a:ext cx="8596668" cy="4778619"/>
          </a:xfrm>
        </p:spPr>
        <p:txBody>
          <a:bodyPr/>
          <a:lstStyle/>
          <a:p>
            <a:r>
              <a:rPr lang="ru-RU" dirty="0"/>
              <a:t>• Всеки човек се стреми към успех. Децата също – те </a:t>
            </a:r>
            <a:r>
              <a:rPr lang="ru-RU" dirty="0" err="1"/>
              <a:t>искат</a:t>
            </a:r>
            <a:r>
              <a:rPr lang="ru-RU" dirty="0"/>
              <a:t> </a:t>
            </a:r>
            <a:r>
              <a:rPr lang="ru-RU" dirty="0" smtClean="0"/>
              <a:t>да </a:t>
            </a:r>
            <a:r>
              <a:rPr lang="ru-RU" dirty="0" err="1" smtClean="0"/>
              <a:t>успяват</a:t>
            </a:r>
            <a:r>
              <a:rPr lang="ru-RU" dirty="0"/>
              <a:t>, да се изявяват, да преодоляват </a:t>
            </a:r>
            <a:r>
              <a:rPr lang="ru-RU" dirty="0" err="1"/>
              <a:t>трудностите</a:t>
            </a:r>
            <a:r>
              <a:rPr lang="ru-RU" dirty="0"/>
              <a:t> и да </a:t>
            </a:r>
            <a:r>
              <a:rPr lang="ru-RU" dirty="0" smtClean="0"/>
              <a:t>се  </a:t>
            </a:r>
            <a:r>
              <a:rPr lang="ru-RU" dirty="0" err="1" smtClean="0"/>
              <a:t>развиват</a:t>
            </a:r>
            <a:r>
              <a:rPr lang="ru-RU" dirty="0"/>
              <a:t>. По природа на </a:t>
            </a:r>
            <a:r>
              <a:rPr lang="ru-RU" dirty="0" err="1"/>
              <a:t>тях</a:t>
            </a:r>
            <a:r>
              <a:rPr lang="ru-RU" dirty="0"/>
              <a:t> им е </a:t>
            </a:r>
            <a:r>
              <a:rPr lang="ru-RU" dirty="0" err="1"/>
              <a:t>присъщо</a:t>
            </a:r>
            <a:r>
              <a:rPr lang="ru-RU" dirty="0"/>
              <a:t> </a:t>
            </a:r>
            <a:r>
              <a:rPr lang="ru-RU" dirty="0" err="1"/>
              <a:t>любопитството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желанието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учене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С </a:t>
            </a:r>
            <a:r>
              <a:rPr lang="ru-RU" dirty="0" err="1"/>
              <a:t>оглед</a:t>
            </a:r>
            <a:r>
              <a:rPr lang="ru-RU" dirty="0"/>
              <a:t> </a:t>
            </a:r>
            <a:r>
              <a:rPr lang="ru-RU" dirty="0" err="1"/>
              <a:t>възможността</a:t>
            </a:r>
            <a:r>
              <a:rPr lang="ru-RU" dirty="0"/>
              <a:t> да се </a:t>
            </a:r>
            <a:r>
              <a:rPr lang="ru-RU" dirty="0" err="1"/>
              <a:t>използват</a:t>
            </a:r>
            <a:r>
              <a:rPr lang="ru-RU" dirty="0"/>
              <a:t> </a:t>
            </a:r>
            <a:r>
              <a:rPr lang="ru-RU" dirty="0" err="1" smtClean="0"/>
              <a:t>тези</a:t>
            </a:r>
            <a:r>
              <a:rPr lang="ru-RU" dirty="0"/>
              <a:t> </a:t>
            </a:r>
            <a:r>
              <a:rPr lang="ru-RU" dirty="0" err="1" smtClean="0"/>
              <a:t>естествени</a:t>
            </a:r>
            <a:r>
              <a:rPr lang="ru-RU" dirty="0" smtClean="0"/>
              <a:t> </a:t>
            </a:r>
            <a:r>
              <a:rPr lang="ru-RU" dirty="0" err="1"/>
              <a:t>природни</a:t>
            </a:r>
            <a:r>
              <a:rPr lang="ru-RU" dirty="0"/>
              <a:t> </a:t>
            </a:r>
            <a:r>
              <a:rPr lang="ru-RU" dirty="0" err="1"/>
              <a:t>заложби</a:t>
            </a:r>
            <a:r>
              <a:rPr lang="ru-RU" dirty="0"/>
              <a:t> за </a:t>
            </a:r>
            <a:r>
              <a:rPr lang="ru-RU" dirty="0" err="1"/>
              <a:t>организирането</a:t>
            </a:r>
            <a:r>
              <a:rPr lang="ru-RU" dirty="0"/>
              <a:t> и </a:t>
            </a:r>
            <a:r>
              <a:rPr lang="ru-RU" dirty="0" err="1" smtClean="0"/>
              <a:t>управлението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/>
              <a:t>процеса на обучение, за </a:t>
            </a:r>
            <a:r>
              <a:rPr lang="ru-RU" dirty="0" err="1"/>
              <a:t>прехода</a:t>
            </a:r>
            <a:r>
              <a:rPr lang="ru-RU" dirty="0"/>
              <a:t> към </a:t>
            </a:r>
            <a:r>
              <a:rPr lang="ru-RU" dirty="0" err="1"/>
              <a:t>самоорганизиране</a:t>
            </a:r>
            <a:r>
              <a:rPr lang="ru-RU" dirty="0"/>
              <a:t> </a:t>
            </a:r>
            <a:r>
              <a:rPr lang="ru-RU" dirty="0" smtClean="0"/>
              <a:t>и самоуправление </a:t>
            </a:r>
            <a:r>
              <a:rPr lang="ru-RU" dirty="0" err="1"/>
              <a:t>предлагаме</a:t>
            </a:r>
            <a:r>
              <a:rPr lang="ru-RU" dirty="0"/>
              <a:t> да се използва един </a:t>
            </a:r>
            <a:r>
              <a:rPr lang="ru-RU" dirty="0" err="1" smtClean="0"/>
              <a:t>сравнително</a:t>
            </a:r>
            <a:r>
              <a:rPr lang="ru-RU" dirty="0"/>
              <a:t> </a:t>
            </a:r>
            <a:r>
              <a:rPr lang="ru-RU" dirty="0" smtClean="0"/>
              <a:t>малко </a:t>
            </a:r>
            <a:r>
              <a:rPr lang="ru-RU" dirty="0" err="1"/>
              <a:t>познат</a:t>
            </a:r>
            <a:r>
              <a:rPr lang="ru-RU" dirty="0"/>
              <a:t> подход </a:t>
            </a:r>
            <a:r>
              <a:rPr lang="ru-RU" dirty="0" smtClean="0"/>
              <a:t>– </a:t>
            </a:r>
          </a:p>
          <a:p>
            <a:r>
              <a:rPr lang="ru-RU" dirty="0" err="1" smtClean="0"/>
              <a:t>подходът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толериране</a:t>
            </a:r>
            <a:r>
              <a:rPr lang="ru-RU" dirty="0"/>
              <a:t> </a:t>
            </a:r>
            <a:r>
              <a:rPr lang="ru-RU" dirty="0" err="1"/>
              <a:t>изявата</a:t>
            </a:r>
            <a:r>
              <a:rPr lang="ru-RU" dirty="0"/>
              <a:t> </a:t>
            </a:r>
            <a:r>
              <a:rPr lang="ru-RU" dirty="0" smtClean="0"/>
              <a:t>на личностна </a:t>
            </a:r>
            <a:r>
              <a:rPr lang="ru-RU" dirty="0"/>
              <a:t>позиция.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1102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6354"/>
          </a:xfrm>
        </p:spPr>
        <p:txBody>
          <a:bodyPr>
            <a:normAutofit/>
          </a:bodyPr>
          <a:lstStyle/>
          <a:p>
            <a:r>
              <a:rPr lang="ru-RU" sz="2000" b="1" dirty="0"/>
              <a:t>ПОДХОД ЗА ОСИГУРЯВАНЕ НА УСЛОВИЯ ЗА КОНЦЕНТРАЦИЯ </a:t>
            </a:r>
            <a:endParaRPr lang="bg-BG" sz="20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1524001"/>
            <a:ext cx="8596668" cy="4110445"/>
          </a:xfrm>
        </p:spPr>
        <p:txBody>
          <a:bodyPr/>
          <a:lstStyle/>
          <a:p>
            <a:r>
              <a:rPr lang="ru-RU" dirty="0"/>
              <a:t>Друг </a:t>
            </a:r>
            <a:r>
              <a:rPr lang="ru-RU" dirty="0" err="1"/>
              <a:t>иновативен</a:t>
            </a:r>
            <a:r>
              <a:rPr lang="ru-RU" dirty="0"/>
              <a:t> подход в </a:t>
            </a:r>
            <a:r>
              <a:rPr lang="ru-RU" dirty="0" err="1" smtClean="0"/>
              <a:t>обучението</a:t>
            </a:r>
            <a:r>
              <a:rPr lang="ru-RU" dirty="0" smtClean="0"/>
              <a:t>, </a:t>
            </a:r>
            <a:r>
              <a:rPr lang="ru-RU" dirty="0"/>
              <a:t>чрез който ученикът може да </a:t>
            </a:r>
            <a:r>
              <a:rPr lang="ru-RU" dirty="0" err="1"/>
              <a:t>постигне</a:t>
            </a:r>
            <a:r>
              <a:rPr lang="ru-RU" dirty="0"/>
              <a:t> </a:t>
            </a:r>
            <a:r>
              <a:rPr lang="ru-RU" dirty="0" err="1" smtClean="0"/>
              <a:t>личен</a:t>
            </a:r>
            <a:r>
              <a:rPr lang="en-US" dirty="0"/>
              <a:t> </a:t>
            </a:r>
            <a:r>
              <a:rPr lang="ru-RU" dirty="0" smtClean="0"/>
              <a:t>успех</a:t>
            </a:r>
            <a:r>
              <a:rPr lang="ru-RU" dirty="0"/>
              <a:t>, е </a:t>
            </a:r>
            <a:r>
              <a:rPr lang="ru-RU" dirty="0" err="1"/>
              <a:t>подходът</a:t>
            </a:r>
            <a:r>
              <a:rPr lang="ru-RU" dirty="0"/>
              <a:t> за </a:t>
            </a:r>
            <a:r>
              <a:rPr lang="ru-RU" dirty="0" err="1"/>
              <a:t>осигуряване</a:t>
            </a:r>
            <a:r>
              <a:rPr lang="ru-RU" dirty="0"/>
              <a:t> на условия за концентрация.</a:t>
            </a:r>
          </a:p>
          <a:p>
            <a:r>
              <a:rPr lang="ru-RU" dirty="0" err="1"/>
              <a:t>Както</a:t>
            </a:r>
            <a:r>
              <a:rPr lang="ru-RU" dirty="0"/>
              <a:t> всяко умение, </a:t>
            </a:r>
            <a:r>
              <a:rPr lang="ru-RU" dirty="0" err="1"/>
              <a:t>така</a:t>
            </a:r>
            <a:r>
              <a:rPr lang="ru-RU" dirty="0"/>
              <a:t> и </a:t>
            </a:r>
            <a:r>
              <a:rPr lang="ru-RU" dirty="0" err="1"/>
              <a:t>концентрацията</a:t>
            </a:r>
            <a:r>
              <a:rPr lang="ru-RU" dirty="0"/>
              <a:t> като умение може </a:t>
            </a:r>
            <a:r>
              <a:rPr lang="ru-RU" dirty="0" smtClean="0"/>
              <a:t>да</a:t>
            </a:r>
            <a:r>
              <a:rPr lang="en-US" dirty="0" smtClean="0"/>
              <a:t>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/>
              <a:t>успешно </a:t>
            </a:r>
            <a:r>
              <a:rPr lang="ru-RU" dirty="0" err="1"/>
              <a:t>формирано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За </a:t>
            </a:r>
            <a:r>
              <a:rPr lang="ru-RU" dirty="0" err="1"/>
              <a:t>целта</a:t>
            </a:r>
            <a:r>
              <a:rPr lang="ru-RU" dirty="0"/>
              <a:t> учителят трябва </a:t>
            </a:r>
            <a:r>
              <a:rPr lang="ru-RU" dirty="0" smtClean="0"/>
              <a:t>да</a:t>
            </a:r>
            <a:r>
              <a:rPr lang="en-US" dirty="0" smtClean="0"/>
              <a:t> </a:t>
            </a:r>
            <a:r>
              <a:rPr lang="ru-RU" dirty="0" err="1" smtClean="0"/>
              <a:t>осигури</a:t>
            </a:r>
            <a:r>
              <a:rPr lang="ru-RU" dirty="0" smtClean="0"/>
              <a:t> </a:t>
            </a:r>
            <a:r>
              <a:rPr lang="ru-RU" dirty="0"/>
              <a:t>възможност всеки ученик да </a:t>
            </a:r>
            <a:r>
              <a:rPr lang="ru-RU" dirty="0" err="1"/>
              <a:t>работи</a:t>
            </a:r>
            <a:r>
              <a:rPr lang="ru-RU" dirty="0"/>
              <a:t> със свой темп, </a:t>
            </a:r>
            <a:r>
              <a:rPr lang="ru-RU" dirty="0" smtClean="0"/>
              <a:t>да</a:t>
            </a:r>
            <a:r>
              <a:rPr lang="en-US" dirty="0" smtClean="0"/>
              <a:t> </a:t>
            </a:r>
            <a:r>
              <a:rPr lang="ru-RU" dirty="0" err="1" smtClean="0"/>
              <a:t>проявява</a:t>
            </a:r>
            <a:r>
              <a:rPr lang="ru-RU" dirty="0" smtClean="0"/>
              <a:t> </a:t>
            </a:r>
            <a:r>
              <a:rPr lang="ru-RU" dirty="0" err="1"/>
              <a:t>съсредоточеност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е нужна за </a:t>
            </a:r>
            <a:r>
              <a:rPr lang="ru-RU" dirty="0" err="1"/>
              <a:t>постигане</a:t>
            </a:r>
            <a:r>
              <a:rPr lang="ru-RU" dirty="0"/>
              <a:t> </a:t>
            </a:r>
            <a:r>
              <a:rPr lang="ru-RU" dirty="0" smtClean="0"/>
              <a:t>на</a:t>
            </a:r>
            <a:r>
              <a:rPr lang="en-US" dirty="0" smtClean="0"/>
              <a:t> </a:t>
            </a:r>
            <a:r>
              <a:rPr lang="ru-RU" dirty="0" err="1" smtClean="0"/>
              <a:t>негов</a:t>
            </a:r>
            <a:r>
              <a:rPr lang="ru-RU" dirty="0" smtClean="0"/>
              <a:t> </a:t>
            </a:r>
            <a:r>
              <a:rPr lang="ru-RU" dirty="0"/>
              <a:t>успех (различен от успеха на </a:t>
            </a:r>
            <a:r>
              <a:rPr lang="ru-RU" dirty="0" err="1"/>
              <a:t>другите</a:t>
            </a:r>
            <a:r>
              <a:rPr lang="ru-RU" dirty="0"/>
              <a:t> ученици).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3867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5394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      </a:t>
            </a:r>
            <a:r>
              <a:rPr lang="ru-RU" sz="2000" b="1" dirty="0" smtClean="0"/>
              <a:t>ПОДХОД </a:t>
            </a:r>
            <a:r>
              <a:rPr lang="ru-RU" sz="2000" b="1" dirty="0"/>
              <a:t>ЗА НАСЪРЧАВАНЕ НА САМОСТОЯТЕЛНОСТТА </a:t>
            </a:r>
            <a:endParaRPr lang="bg-BG" sz="20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1637211"/>
            <a:ext cx="8596668" cy="4404151"/>
          </a:xfrm>
        </p:spPr>
        <p:txBody>
          <a:bodyPr/>
          <a:lstStyle/>
          <a:p>
            <a:r>
              <a:rPr lang="ru-RU" dirty="0"/>
              <a:t>Интересен от дидактическа </a:t>
            </a:r>
            <a:r>
              <a:rPr lang="ru-RU" dirty="0" err="1"/>
              <a:t>гледна</a:t>
            </a:r>
            <a:r>
              <a:rPr lang="ru-RU" dirty="0"/>
              <a:t> точка е </a:t>
            </a:r>
            <a:r>
              <a:rPr lang="ru-RU" dirty="0" err="1"/>
              <a:t>подходът</a:t>
            </a:r>
            <a:r>
              <a:rPr lang="ru-RU" dirty="0"/>
              <a:t> </a:t>
            </a:r>
            <a:r>
              <a:rPr lang="ru-RU" dirty="0" smtClean="0"/>
              <a:t>за </a:t>
            </a:r>
            <a:r>
              <a:rPr lang="ru-RU" dirty="0" err="1" smtClean="0"/>
              <a:t>самостоятелно</a:t>
            </a:r>
            <a:r>
              <a:rPr lang="ru-RU" dirty="0" smtClean="0"/>
              <a:t> </a:t>
            </a:r>
            <a:r>
              <a:rPr lang="ru-RU" dirty="0" err="1"/>
              <a:t>справяне</a:t>
            </a:r>
            <a:r>
              <a:rPr lang="ru-RU" dirty="0"/>
              <a:t> с учебно-</a:t>
            </a:r>
            <a:r>
              <a:rPr lang="ru-RU" dirty="0" err="1"/>
              <a:t>трудовата</a:t>
            </a:r>
            <a:r>
              <a:rPr lang="ru-RU" dirty="0"/>
              <a:t> задача (</a:t>
            </a:r>
            <a:r>
              <a:rPr lang="ru-RU" dirty="0" err="1" smtClean="0"/>
              <a:t>стремеж</a:t>
            </a:r>
            <a:r>
              <a:rPr lang="ru-RU" dirty="0"/>
              <a:t> </a:t>
            </a:r>
            <a:r>
              <a:rPr lang="ru-RU" dirty="0" err="1" smtClean="0"/>
              <a:t>ученикът</a:t>
            </a:r>
            <a:r>
              <a:rPr lang="ru-RU" dirty="0" smtClean="0"/>
              <a:t> </a:t>
            </a:r>
            <a:r>
              <a:rPr lang="ru-RU" dirty="0"/>
              <a:t>да </a:t>
            </a:r>
            <a:r>
              <a:rPr lang="ru-RU" dirty="0" err="1"/>
              <a:t>разчита</a:t>
            </a:r>
            <a:r>
              <a:rPr lang="ru-RU" dirty="0"/>
              <a:t> на себе си). </a:t>
            </a:r>
            <a:endParaRPr lang="ru-RU" dirty="0" smtClean="0"/>
          </a:p>
          <a:p>
            <a:r>
              <a:rPr lang="ru-RU" dirty="0" err="1" smtClean="0"/>
              <a:t>Учителят</a:t>
            </a:r>
            <a:r>
              <a:rPr lang="ru-RU" dirty="0" smtClean="0"/>
              <a:t> </a:t>
            </a:r>
            <a:r>
              <a:rPr lang="ru-RU" dirty="0"/>
              <a:t>трябва да </a:t>
            </a:r>
            <a:r>
              <a:rPr lang="ru-RU" dirty="0" err="1" smtClean="0"/>
              <a:t>създава</a:t>
            </a:r>
            <a:r>
              <a:rPr lang="ru-RU" dirty="0"/>
              <a:t> </a:t>
            </a:r>
            <a:r>
              <a:rPr lang="ru-RU" dirty="0" smtClean="0"/>
              <a:t>условия </a:t>
            </a:r>
            <a:r>
              <a:rPr lang="ru-RU" dirty="0"/>
              <a:t>за </a:t>
            </a:r>
            <a:r>
              <a:rPr lang="ru-RU" dirty="0" err="1"/>
              <a:t>преход</a:t>
            </a:r>
            <a:r>
              <a:rPr lang="ru-RU" dirty="0"/>
              <a:t> от </a:t>
            </a:r>
            <a:r>
              <a:rPr lang="ru-RU" dirty="0" err="1"/>
              <a:t>хетеронимия</a:t>
            </a:r>
            <a:r>
              <a:rPr lang="ru-RU" dirty="0"/>
              <a:t> (</a:t>
            </a:r>
            <a:r>
              <a:rPr lang="ru-RU" dirty="0" err="1"/>
              <a:t>външно</a:t>
            </a:r>
            <a:r>
              <a:rPr lang="ru-RU" dirty="0"/>
              <a:t> управление) </a:t>
            </a:r>
            <a:r>
              <a:rPr lang="ru-RU" dirty="0" err="1" smtClean="0"/>
              <a:t>към</a:t>
            </a:r>
            <a:r>
              <a:rPr lang="ru-RU" dirty="0" smtClean="0"/>
              <a:t> автономия </a:t>
            </a:r>
            <a:r>
              <a:rPr lang="ru-RU" dirty="0"/>
              <a:t>(</a:t>
            </a:r>
            <a:r>
              <a:rPr lang="ru-RU" dirty="0" err="1"/>
              <a:t>вътрешно</a:t>
            </a:r>
            <a:r>
              <a:rPr lang="ru-RU" dirty="0"/>
              <a:t> управление или самоуправление). </a:t>
            </a:r>
            <a:endParaRPr lang="ru-RU" dirty="0" smtClean="0"/>
          </a:p>
          <a:p>
            <a:r>
              <a:rPr lang="ru-RU" dirty="0" err="1" smtClean="0"/>
              <a:t>Колкото</a:t>
            </a:r>
            <a:r>
              <a:rPr lang="ru-RU" dirty="0"/>
              <a:t> </a:t>
            </a:r>
            <a:r>
              <a:rPr lang="ru-RU" dirty="0" err="1" smtClean="0"/>
              <a:t>по-рано</a:t>
            </a:r>
            <a:r>
              <a:rPr lang="ru-RU" dirty="0" smtClean="0"/>
              <a:t> </a:t>
            </a:r>
            <a:r>
              <a:rPr lang="ru-RU" dirty="0"/>
              <a:t>учениците се научат да </a:t>
            </a:r>
            <a:r>
              <a:rPr lang="ru-RU" dirty="0" err="1"/>
              <a:t>вършат</a:t>
            </a:r>
            <a:r>
              <a:rPr lang="ru-RU" dirty="0"/>
              <a:t> </a:t>
            </a:r>
            <a:r>
              <a:rPr lang="ru-RU" dirty="0" err="1"/>
              <a:t>нещата</a:t>
            </a:r>
            <a:r>
              <a:rPr lang="ru-RU" dirty="0"/>
              <a:t> сами, толкова </a:t>
            </a:r>
            <a:r>
              <a:rPr lang="ru-RU" dirty="0" smtClean="0"/>
              <a:t>по </a:t>
            </a:r>
            <a:r>
              <a:rPr lang="ru-RU" dirty="0" err="1" smtClean="0"/>
              <a:t>уверени</a:t>
            </a:r>
            <a:r>
              <a:rPr lang="ru-RU" dirty="0" smtClean="0"/>
              <a:t> </a:t>
            </a:r>
            <a:r>
              <a:rPr lang="ru-RU" dirty="0"/>
              <a:t>ще бъдат. По-лесно ще преодоляват </a:t>
            </a:r>
            <a:r>
              <a:rPr lang="ru-RU" dirty="0" err="1"/>
              <a:t>познавателните</a:t>
            </a:r>
            <a:r>
              <a:rPr lang="ru-RU" dirty="0"/>
              <a:t> </a:t>
            </a:r>
            <a:r>
              <a:rPr lang="ru-RU" dirty="0" smtClean="0"/>
              <a:t>и практически </a:t>
            </a:r>
            <a:r>
              <a:rPr lang="ru-RU" dirty="0"/>
              <a:t>трудности </a:t>
            </a:r>
            <a:r>
              <a:rPr lang="ru-RU" dirty="0" err="1"/>
              <a:t>както</a:t>
            </a:r>
            <a:r>
              <a:rPr lang="ru-RU" dirty="0"/>
              <a:t> в училище, </a:t>
            </a:r>
            <a:r>
              <a:rPr lang="ru-RU" dirty="0" err="1"/>
              <a:t>така</a:t>
            </a:r>
            <a:r>
              <a:rPr lang="ru-RU" dirty="0"/>
              <a:t> и </a:t>
            </a:r>
            <a:r>
              <a:rPr lang="ru-RU" dirty="0" err="1"/>
              <a:t>извън</a:t>
            </a:r>
            <a:r>
              <a:rPr lang="ru-RU" dirty="0"/>
              <a:t> него.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2847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056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                 </a:t>
            </a:r>
            <a:r>
              <a:rPr lang="bg-BG" sz="2000" b="1" dirty="0" smtClean="0"/>
              <a:t>ПОДХОД </a:t>
            </a:r>
            <a:r>
              <a:rPr lang="bg-BG" sz="2000" b="1" dirty="0"/>
              <a:t>ЗА ЕКИПНО ВЗАИМОДЕЙСТВИЕ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1567543"/>
            <a:ext cx="8596668" cy="3918857"/>
          </a:xfrm>
        </p:spPr>
        <p:txBody>
          <a:bodyPr/>
          <a:lstStyle/>
          <a:p>
            <a:r>
              <a:rPr lang="ru-RU" dirty="0"/>
              <a:t>• Друг подход, който е </a:t>
            </a:r>
            <a:r>
              <a:rPr lang="ru-RU" dirty="0" err="1"/>
              <a:t>пряко</a:t>
            </a:r>
            <a:r>
              <a:rPr lang="ru-RU" dirty="0"/>
              <a:t> </a:t>
            </a:r>
            <a:r>
              <a:rPr lang="ru-RU" dirty="0" err="1"/>
              <a:t>свързан</a:t>
            </a:r>
            <a:r>
              <a:rPr lang="ru-RU" dirty="0"/>
              <a:t> с формата за </a:t>
            </a:r>
            <a:r>
              <a:rPr lang="ru-RU" dirty="0" err="1" smtClean="0"/>
              <a:t>осъществяване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/>
              <a:t>учебно-</a:t>
            </a:r>
            <a:r>
              <a:rPr lang="ru-RU" dirty="0" err="1"/>
              <a:t>трудовата</a:t>
            </a:r>
            <a:r>
              <a:rPr lang="ru-RU" dirty="0"/>
              <a:t> дейност е </a:t>
            </a:r>
            <a:r>
              <a:rPr lang="ru-RU" dirty="0" err="1"/>
              <a:t>подходът</a:t>
            </a:r>
            <a:r>
              <a:rPr lang="ru-RU" dirty="0"/>
              <a:t> за </a:t>
            </a:r>
            <a:r>
              <a:rPr lang="ru-RU" dirty="0" err="1" smtClean="0"/>
              <a:t>екипно</a:t>
            </a:r>
            <a:r>
              <a:rPr lang="ru-RU" dirty="0"/>
              <a:t> </a:t>
            </a:r>
            <a:r>
              <a:rPr lang="ru-RU" dirty="0" smtClean="0"/>
              <a:t>взаимодействие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Груповата</a:t>
            </a:r>
            <a:r>
              <a:rPr lang="ru-RU" dirty="0" smtClean="0"/>
              <a:t> </a:t>
            </a:r>
            <a:r>
              <a:rPr lang="ru-RU" dirty="0"/>
              <a:t>работа и </a:t>
            </a:r>
            <a:r>
              <a:rPr lang="ru-RU" dirty="0" err="1"/>
              <a:t>екипното</a:t>
            </a:r>
            <a:r>
              <a:rPr lang="ru-RU" dirty="0"/>
              <a:t> взаимодействие </a:t>
            </a:r>
            <a:r>
              <a:rPr lang="ru-RU" dirty="0" smtClean="0"/>
              <a:t>не са </a:t>
            </a:r>
            <a:r>
              <a:rPr lang="ru-RU" dirty="0" err="1"/>
              <a:t>тъждествени</a:t>
            </a:r>
            <a:r>
              <a:rPr lang="ru-RU" dirty="0"/>
              <a:t> и </a:t>
            </a:r>
            <a:r>
              <a:rPr lang="ru-RU" dirty="0" err="1"/>
              <a:t>тяхното</a:t>
            </a:r>
            <a:r>
              <a:rPr lang="ru-RU" dirty="0"/>
              <a:t> значение за </a:t>
            </a:r>
            <a:r>
              <a:rPr lang="ru-RU" dirty="0" err="1"/>
              <a:t>постигане</a:t>
            </a:r>
            <a:r>
              <a:rPr lang="ru-RU" dirty="0"/>
              <a:t> целите </a:t>
            </a:r>
            <a:r>
              <a:rPr lang="ru-RU" dirty="0" smtClean="0"/>
              <a:t>на </a:t>
            </a:r>
            <a:r>
              <a:rPr lang="ru-RU" dirty="0" err="1" smtClean="0"/>
              <a:t>обучението</a:t>
            </a:r>
            <a:r>
              <a:rPr lang="ru-RU" dirty="0" smtClean="0"/>
              <a:t> </a:t>
            </a:r>
            <a:r>
              <a:rPr lang="ru-RU" dirty="0"/>
              <a:t>е специфично. </a:t>
            </a:r>
            <a:endParaRPr lang="ru-RU" dirty="0" smtClean="0"/>
          </a:p>
          <a:p>
            <a:r>
              <a:rPr lang="ru-RU" dirty="0" smtClean="0"/>
              <a:t>От </a:t>
            </a:r>
            <a:r>
              <a:rPr lang="ru-RU" dirty="0" err="1"/>
              <a:t>ранна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</a:t>
            </a:r>
            <a:r>
              <a:rPr lang="ru-RU" dirty="0" smtClean="0"/>
              <a:t>да </a:t>
            </a:r>
            <a:r>
              <a:rPr lang="ru-RU" dirty="0" err="1" smtClean="0"/>
              <a:t>знаят</a:t>
            </a:r>
            <a:r>
              <a:rPr lang="ru-RU" dirty="0"/>
              <a:t>, че в обществото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определени</a:t>
            </a:r>
            <a:r>
              <a:rPr lang="ru-RU" dirty="0"/>
              <a:t> правила, които </a:t>
            </a:r>
            <a:r>
              <a:rPr lang="ru-RU" dirty="0" err="1"/>
              <a:t>трябва</a:t>
            </a:r>
            <a:r>
              <a:rPr lang="ru-RU" dirty="0"/>
              <a:t> </a:t>
            </a:r>
            <a:r>
              <a:rPr lang="ru-RU" dirty="0" smtClean="0"/>
              <a:t>да </a:t>
            </a:r>
            <a:r>
              <a:rPr lang="ru-RU" dirty="0" err="1" smtClean="0"/>
              <a:t>спазват</a:t>
            </a:r>
            <a:r>
              <a:rPr lang="ru-RU" dirty="0"/>
              <a:t>. </a:t>
            </a:r>
            <a:r>
              <a:rPr lang="ru-RU" dirty="0" err="1"/>
              <a:t>По-важно</a:t>
            </a:r>
            <a:r>
              <a:rPr lang="ru-RU" dirty="0"/>
              <a:t> </a:t>
            </a:r>
            <a:r>
              <a:rPr lang="ru-RU" dirty="0" err="1"/>
              <a:t>обаче</a:t>
            </a:r>
            <a:r>
              <a:rPr lang="ru-RU" dirty="0"/>
              <a:t> е те да се научат </a:t>
            </a:r>
            <a:r>
              <a:rPr lang="ru-RU" dirty="0" err="1"/>
              <a:t>защо</a:t>
            </a:r>
            <a:r>
              <a:rPr lang="ru-RU" dirty="0"/>
              <a:t> е нужно </a:t>
            </a:r>
            <a:r>
              <a:rPr lang="ru-RU" dirty="0" smtClean="0"/>
              <a:t>да </a:t>
            </a:r>
            <a:r>
              <a:rPr lang="ru-RU" dirty="0" err="1" smtClean="0"/>
              <a:t>спазват</a:t>
            </a:r>
            <a:r>
              <a:rPr lang="ru-RU" dirty="0" smtClean="0"/>
              <a:t> </a:t>
            </a:r>
            <a:r>
              <a:rPr lang="ru-RU" dirty="0" err="1"/>
              <a:t>правилата</a:t>
            </a:r>
            <a:r>
              <a:rPr lang="ru-RU" dirty="0"/>
              <a:t>. </a:t>
            </a:r>
            <a:r>
              <a:rPr lang="ru-RU" dirty="0" err="1"/>
              <a:t>Спазвайки</a:t>
            </a:r>
            <a:r>
              <a:rPr lang="ru-RU" dirty="0"/>
              <a:t> </a:t>
            </a:r>
            <a:r>
              <a:rPr lang="ru-RU" dirty="0" err="1"/>
              <a:t>правилата</a:t>
            </a:r>
            <a:r>
              <a:rPr lang="ru-RU" dirty="0"/>
              <a:t> </a:t>
            </a:r>
            <a:r>
              <a:rPr lang="ru-RU" dirty="0" err="1"/>
              <a:t>детето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 smtClean="0"/>
              <a:t>изгради</a:t>
            </a:r>
            <a:r>
              <a:rPr lang="ru-RU" dirty="0"/>
              <a:t> </a:t>
            </a:r>
            <a:r>
              <a:rPr lang="ru-RU" dirty="0" err="1" smtClean="0"/>
              <a:t>добри</a:t>
            </a:r>
            <a:r>
              <a:rPr lang="ru-RU" dirty="0" smtClean="0"/>
              <a:t> </a:t>
            </a:r>
            <a:r>
              <a:rPr lang="ru-RU" dirty="0" err="1"/>
              <a:t>връзки</a:t>
            </a:r>
            <a:r>
              <a:rPr lang="ru-RU" dirty="0"/>
              <a:t> и взаимоотношения с </a:t>
            </a:r>
            <a:r>
              <a:rPr lang="ru-RU" dirty="0" err="1"/>
              <a:t>другите</a:t>
            </a:r>
            <a:r>
              <a:rPr lang="ru-RU" dirty="0"/>
              <a:t>, което </a:t>
            </a:r>
            <a:r>
              <a:rPr lang="ru-RU" dirty="0" err="1"/>
              <a:t>винаги</a:t>
            </a:r>
            <a:r>
              <a:rPr lang="ru-RU" dirty="0"/>
              <a:t> е </a:t>
            </a:r>
            <a:r>
              <a:rPr lang="ru-RU" dirty="0" err="1" smtClean="0"/>
              <a:t>най-добрата</a:t>
            </a:r>
            <a:r>
              <a:rPr lang="ru-RU" dirty="0" smtClean="0"/>
              <a:t> </a:t>
            </a:r>
            <a:r>
              <a:rPr lang="ru-RU" dirty="0"/>
              <a:t>позиция, в </a:t>
            </a:r>
            <a:r>
              <a:rPr lang="ru-RU" dirty="0" err="1"/>
              <a:t>която</a:t>
            </a:r>
            <a:r>
              <a:rPr lang="ru-RU" dirty="0"/>
              <a:t> може да се </a:t>
            </a:r>
            <a:r>
              <a:rPr lang="ru-RU" dirty="0" err="1"/>
              <a:t>намира</a:t>
            </a:r>
            <a:r>
              <a:rPr lang="ru-RU" dirty="0"/>
              <a:t> човек.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9647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4052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/>
              <a:t>           </a:t>
            </a:r>
            <a:r>
              <a:rPr lang="ru-RU" sz="2000" b="1" dirty="0" smtClean="0"/>
              <a:t>ПОДХОД </a:t>
            </a:r>
            <a:r>
              <a:rPr lang="ru-RU" sz="2000" b="1" dirty="0"/>
              <a:t>ЗА РАВНОПОСТАВЕНОСТ НА ОРГАНИЗАЦИЯТА И </a:t>
            </a:r>
            <a:r>
              <a:rPr lang="en-US" sz="2000" b="1" dirty="0" smtClean="0"/>
              <a:t>      </a:t>
            </a:r>
            <a:r>
              <a:rPr lang="ru-RU" sz="2000" b="1" dirty="0" smtClean="0"/>
              <a:t>САМООРГАНИЗАЦИЯТА </a:t>
            </a:r>
            <a:r>
              <a:rPr lang="ru-RU" sz="2000" b="1" dirty="0"/>
              <a:t>В ОБУЧЕНИЕТО</a:t>
            </a:r>
            <a:endParaRPr lang="bg-BG" sz="20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• В контекста на </a:t>
            </a:r>
            <a:r>
              <a:rPr lang="ru-RU" dirty="0" err="1"/>
              <a:t>формите</a:t>
            </a:r>
            <a:r>
              <a:rPr lang="ru-RU" dirty="0"/>
              <a:t> за организация на </a:t>
            </a:r>
            <a:r>
              <a:rPr lang="ru-RU" dirty="0" smtClean="0"/>
              <a:t>учебно-</a:t>
            </a:r>
            <a:r>
              <a:rPr lang="ru-RU" dirty="0" err="1" smtClean="0"/>
              <a:t>трудовата</a:t>
            </a:r>
            <a:r>
              <a:rPr lang="ru-RU" dirty="0"/>
              <a:t> </a:t>
            </a:r>
            <a:r>
              <a:rPr lang="ru-RU" dirty="0" err="1" smtClean="0"/>
              <a:t>дейност</a:t>
            </a:r>
            <a:r>
              <a:rPr lang="ru-RU" dirty="0" smtClean="0"/>
              <a:t> </a:t>
            </a:r>
            <a:r>
              <a:rPr lang="ru-RU" dirty="0"/>
              <a:t>е и </a:t>
            </a:r>
            <a:r>
              <a:rPr lang="ru-RU" dirty="0" err="1"/>
              <a:t>подходът</a:t>
            </a:r>
            <a:r>
              <a:rPr lang="ru-RU" dirty="0"/>
              <a:t> за </a:t>
            </a:r>
            <a:r>
              <a:rPr lang="ru-RU" dirty="0" err="1"/>
              <a:t>равнопоставеност</a:t>
            </a:r>
            <a:r>
              <a:rPr lang="ru-RU" dirty="0"/>
              <a:t> на </a:t>
            </a:r>
            <a:r>
              <a:rPr lang="ru-RU" dirty="0" err="1"/>
              <a:t>организацията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самоорганизацията</a:t>
            </a:r>
            <a:r>
              <a:rPr lang="ru-RU" dirty="0" smtClean="0"/>
              <a:t> </a:t>
            </a:r>
            <a:r>
              <a:rPr lang="ru-RU" dirty="0"/>
              <a:t>в обучението. </a:t>
            </a:r>
            <a:endParaRPr lang="ru-RU" dirty="0" smtClean="0"/>
          </a:p>
          <a:p>
            <a:r>
              <a:rPr lang="ru-RU" dirty="0" err="1" smtClean="0"/>
              <a:t>Възпитаването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 smtClean="0"/>
              <a:t>познавателна</a:t>
            </a:r>
            <a:r>
              <a:rPr lang="ru-RU" dirty="0" smtClean="0"/>
              <a:t> и </a:t>
            </a:r>
            <a:r>
              <a:rPr lang="ru-RU" dirty="0"/>
              <a:t>на </a:t>
            </a:r>
            <a:r>
              <a:rPr lang="ru-RU" dirty="0" err="1"/>
              <a:t>практическа</a:t>
            </a:r>
            <a:r>
              <a:rPr lang="ru-RU" dirty="0"/>
              <a:t> </a:t>
            </a:r>
            <a:r>
              <a:rPr lang="ru-RU" dirty="0" err="1"/>
              <a:t>самостоятелност</a:t>
            </a:r>
            <a:r>
              <a:rPr lang="ru-RU" dirty="0"/>
              <a:t> е </a:t>
            </a:r>
            <a:r>
              <a:rPr lang="ru-RU" dirty="0" err="1"/>
              <a:t>дълъг</a:t>
            </a:r>
            <a:r>
              <a:rPr lang="ru-RU" dirty="0"/>
              <a:t> процес, в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smtClean="0"/>
              <a:t>се </a:t>
            </a:r>
            <a:r>
              <a:rPr lang="ru-RU" dirty="0" err="1" smtClean="0"/>
              <a:t>вплитат</a:t>
            </a:r>
            <a:r>
              <a:rPr lang="ru-RU" dirty="0" smtClean="0"/>
              <a:t> </a:t>
            </a:r>
            <a:r>
              <a:rPr lang="ru-RU" dirty="0" err="1"/>
              <a:t>потребностите</a:t>
            </a:r>
            <a:r>
              <a:rPr lang="ru-RU" dirty="0"/>
              <a:t> и </a:t>
            </a:r>
            <a:r>
              <a:rPr lang="ru-RU" dirty="0" err="1"/>
              <a:t>възможностите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, </a:t>
            </a:r>
            <a:r>
              <a:rPr lang="ru-RU" dirty="0" err="1" smtClean="0"/>
              <a:t>техните</a:t>
            </a:r>
            <a:r>
              <a:rPr lang="ru-RU" dirty="0"/>
              <a:t> </a:t>
            </a:r>
            <a:r>
              <a:rPr lang="ru-RU" dirty="0" err="1" smtClean="0"/>
              <a:t>интереси</a:t>
            </a:r>
            <a:r>
              <a:rPr lang="ru-RU" dirty="0"/>
              <a:t>, взаимодействието им с учители, родители, </a:t>
            </a:r>
            <a:r>
              <a:rPr lang="ru-RU" dirty="0" err="1"/>
              <a:t>връстници</a:t>
            </a:r>
            <a:r>
              <a:rPr lang="ru-RU" dirty="0"/>
              <a:t>.</a:t>
            </a:r>
          </a:p>
          <a:p>
            <a:r>
              <a:rPr lang="ru-RU" dirty="0" err="1"/>
              <a:t>Веднъж</a:t>
            </a:r>
            <a:r>
              <a:rPr lang="ru-RU" dirty="0"/>
              <a:t> </a:t>
            </a:r>
            <a:r>
              <a:rPr lang="ru-RU" dirty="0" err="1"/>
              <a:t>изградено</a:t>
            </a:r>
            <a:r>
              <a:rPr lang="ru-RU" dirty="0"/>
              <a:t> това качество, то им </a:t>
            </a:r>
            <a:r>
              <a:rPr lang="ru-RU" dirty="0" err="1"/>
              <a:t>помага</a:t>
            </a:r>
            <a:r>
              <a:rPr lang="ru-RU" dirty="0"/>
              <a:t> сами да </a:t>
            </a:r>
            <a:r>
              <a:rPr lang="ru-RU" dirty="0" smtClean="0"/>
              <a:t>си поставят </a:t>
            </a:r>
            <a:r>
              <a:rPr lang="ru-RU" dirty="0"/>
              <a:t>цели и да </a:t>
            </a:r>
            <a:r>
              <a:rPr lang="ru-RU" dirty="0" err="1"/>
              <a:t>предприемат</a:t>
            </a:r>
            <a:r>
              <a:rPr lang="ru-RU" dirty="0"/>
              <a:t> </a:t>
            </a:r>
            <a:r>
              <a:rPr lang="ru-RU" dirty="0" err="1"/>
              <a:t>адекватни</a:t>
            </a:r>
            <a:r>
              <a:rPr lang="ru-RU" dirty="0"/>
              <a:t> действия за </a:t>
            </a:r>
            <a:r>
              <a:rPr lang="ru-RU" dirty="0" err="1" smtClean="0"/>
              <a:t>тяхното</a:t>
            </a:r>
            <a:r>
              <a:rPr lang="ru-RU" dirty="0"/>
              <a:t> </a:t>
            </a:r>
            <a:r>
              <a:rPr lang="ru-RU" dirty="0" err="1" smtClean="0"/>
              <a:t>осъществяване</a:t>
            </a:r>
            <a:r>
              <a:rPr lang="ru-RU" dirty="0"/>
              <a:t>, сами да се оценяват и при </a:t>
            </a:r>
            <a:r>
              <a:rPr lang="ru-RU" dirty="0" err="1"/>
              <a:t>необходимост</a:t>
            </a:r>
            <a:r>
              <a:rPr lang="ru-RU" dirty="0"/>
              <a:t> сами </a:t>
            </a:r>
            <a:r>
              <a:rPr lang="ru-RU" dirty="0" smtClean="0"/>
              <a:t>да </a:t>
            </a:r>
            <a:r>
              <a:rPr lang="ru-RU" dirty="0" err="1" smtClean="0"/>
              <a:t>предприемат</a:t>
            </a:r>
            <a:r>
              <a:rPr lang="ru-RU" dirty="0" smtClean="0"/>
              <a:t> </a:t>
            </a:r>
            <a:r>
              <a:rPr lang="ru-RU" dirty="0" err="1"/>
              <a:t>коригиращи</a:t>
            </a:r>
            <a:r>
              <a:rPr lang="ru-RU" dirty="0"/>
              <a:t> действия.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7707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344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ПОДХОД ЗА ЗАЧИТАНЕ ПРЕЖИВЯВАНИЯТА НА УЧЕНИЦИТЕ В ОБУЧЕНИЕТО</a:t>
            </a:r>
            <a:endParaRPr lang="bg-BG" sz="20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• </a:t>
            </a:r>
            <a:r>
              <a:rPr lang="ru-RU" dirty="0" err="1"/>
              <a:t>Прилагането</a:t>
            </a:r>
            <a:r>
              <a:rPr lang="ru-RU" dirty="0"/>
              <a:t> на </a:t>
            </a:r>
            <a:r>
              <a:rPr lang="ru-RU" dirty="0" err="1"/>
              <a:t>този</a:t>
            </a:r>
            <a:r>
              <a:rPr lang="ru-RU" dirty="0"/>
              <a:t> подход </a:t>
            </a:r>
            <a:r>
              <a:rPr lang="ru-RU" dirty="0" err="1"/>
              <a:t>обуславя</a:t>
            </a:r>
            <a:r>
              <a:rPr lang="ru-RU" dirty="0"/>
              <a:t> </a:t>
            </a:r>
            <a:r>
              <a:rPr lang="ru-RU" dirty="0" err="1"/>
              <a:t>възможността</a:t>
            </a:r>
            <a:r>
              <a:rPr lang="ru-RU" dirty="0"/>
              <a:t>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smtClean="0"/>
              <a:t>да се </a:t>
            </a:r>
            <a:r>
              <a:rPr lang="ru-RU" dirty="0"/>
              <a:t>научат как да </a:t>
            </a:r>
            <a:r>
              <a:rPr lang="ru-RU" dirty="0" err="1"/>
              <a:t>приемат</a:t>
            </a:r>
            <a:r>
              <a:rPr lang="ru-RU" dirty="0"/>
              <a:t> и успеха, и неуспеха, как да се </a:t>
            </a:r>
            <a:r>
              <a:rPr lang="ru-RU" dirty="0" err="1"/>
              <a:t>отнасят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/>
              <a:t>победителите</a:t>
            </a:r>
            <a:r>
              <a:rPr lang="ru-RU" dirty="0"/>
              <a:t>, и към </a:t>
            </a:r>
            <a:r>
              <a:rPr lang="ru-RU" dirty="0" err="1"/>
              <a:t>тези</a:t>
            </a:r>
            <a:r>
              <a:rPr lang="ru-RU" dirty="0"/>
              <a:t>, които не успяват. </a:t>
            </a:r>
            <a:endParaRPr lang="ru-RU" dirty="0" smtClean="0"/>
          </a:p>
          <a:p>
            <a:r>
              <a:rPr lang="ru-RU" dirty="0" err="1" smtClean="0"/>
              <a:t>Този</a:t>
            </a:r>
            <a:r>
              <a:rPr lang="ru-RU" dirty="0" smtClean="0"/>
              <a:t> </a:t>
            </a:r>
            <a:r>
              <a:rPr lang="ru-RU" dirty="0"/>
              <a:t>подход </a:t>
            </a:r>
            <a:r>
              <a:rPr lang="ru-RU" dirty="0" smtClean="0"/>
              <a:t>се </a:t>
            </a:r>
            <a:r>
              <a:rPr lang="ru-RU" dirty="0" err="1" smtClean="0"/>
              <a:t>гордее</a:t>
            </a:r>
            <a:r>
              <a:rPr lang="ru-RU" dirty="0" smtClean="0"/>
              <a:t> </a:t>
            </a:r>
            <a:r>
              <a:rPr lang="ru-RU" dirty="0"/>
              <a:t>с подхода за </a:t>
            </a:r>
            <a:r>
              <a:rPr lang="ru-RU" dirty="0" err="1"/>
              <a:t>постигане</a:t>
            </a:r>
            <a:r>
              <a:rPr lang="ru-RU" dirty="0"/>
              <a:t> на </a:t>
            </a:r>
            <a:r>
              <a:rPr lang="ru-RU" dirty="0" err="1"/>
              <a:t>преход</a:t>
            </a:r>
            <a:r>
              <a:rPr lang="ru-RU" dirty="0"/>
              <a:t> от </a:t>
            </a:r>
            <a:r>
              <a:rPr lang="ru-RU" dirty="0" err="1"/>
              <a:t>хетерономия</a:t>
            </a:r>
            <a:r>
              <a:rPr lang="ru-RU" dirty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автономия </a:t>
            </a:r>
            <a:r>
              <a:rPr lang="ru-RU" dirty="0"/>
              <a:t>при </a:t>
            </a:r>
            <a:r>
              <a:rPr lang="ru-RU" dirty="0" err="1"/>
              <a:t>управлението</a:t>
            </a:r>
            <a:r>
              <a:rPr lang="ru-RU" dirty="0"/>
              <a:t> на познавателната </a:t>
            </a:r>
            <a:r>
              <a:rPr lang="ru-RU" dirty="0" err="1"/>
              <a:t>активност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учениците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Заедно</a:t>
            </a:r>
            <a:r>
              <a:rPr lang="ru-RU" dirty="0" smtClean="0"/>
              <a:t> </a:t>
            </a:r>
            <a:r>
              <a:rPr lang="ru-RU" dirty="0"/>
              <a:t>с това </a:t>
            </a:r>
            <a:r>
              <a:rPr lang="ru-RU" dirty="0" err="1"/>
              <a:t>този</a:t>
            </a:r>
            <a:r>
              <a:rPr lang="ru-RU" dirty="0"/>
              <a:t> подход </a:t>
            </a:r>
            <a:r>
              <a:rPr lang="ru-RU" dirty="0" err="1"/>
              <a:t>толерира</a:t>
            </a:r>
            <a:r>
              <a:rPr lang="ru-RU" dirty="0"/>
              <a:t> </a:t>
            </a:r>
            <a:r>
              <a:rPr lang="ru-RU" dirty="0" err="1"/>
              <a:t>изживяването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съпричастност</a:t>
            </a:r>
            <a:r>
              <a:rPr lang="ru-RU" dirty="0"/>
              <a:t>, </a:t>
            </a:r>
            <a:r>
              <a:rPr lang="ru-RU" dirty="0" err="1"/>
              <a:t>емпатия</a:t>
            </a:r>
            <a:r>
              <a:rPr lang="ru-RU" dirty="0"/>
              <a:t>, </a:t>
            </a:r>
            <a:r>
              <a:rPr lang="ru-RU" dirty="0" err="1"/>
              <a:t>разбиране</a:t>
            </a:r>
            <a:r>
              <a:rPr lang="ru-RU" dirty="0"/>
              <a:t> и </a:t>
            </a:r>
            <a:r>
              <a:rPr lang="ru-RU" dirty="0" err="1"/>
              <a:t>подкрепа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56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заключение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заключение може да се </a:t>
            </a:r>
            <a:r>
              <a:rPr lang="ru-RU" dirty="0" err="1"/>
              <a:t>каже</a:t>
            </a:r>
            <a:r>
              <a:rPr lang="ru-RU" dirty="0"/>
              <a:t>, че </a:t>
            </a:r>
            <a:r>
              <a:rPr lang="ru-RU" dirty="0" err="1"/>
              <a:t>посочените</a:t>
            </a:r>
            <a:r>
              <a:rPr lang="ru-RU" dirty="0"/>
              <a:t> подходи </a:t>
            </a:r>
            <a:r>
              <a:rPr lang="ru-RU" dirty="0" smtClean="0"/>
              <a:t>не </a:t>
            </a:r>
            <a:r>
              <a:rPr lang="ru-RU" dirty="0" err="1" smtClean="0"/>
              <a:t>изчерпват</a:t>
            </a:r>
            <a:r>
              <a:rPr lang="ru-RU" dirty="0" smtClean="0"/>
              <a:t> </a:t>
            </a:r>
            <a:r>
              <a:rPr lang="ru-RU" dirty="0" err="1"/>
              <a:t>списъка</a:t>
            </a:r>
            <a:r>
              <a:rPr lang="ru-RU" dirty="0"/>
              <a:t> на </a:t>
            </a:r>
            <a:r>
              <a:rPr lang="ru-RU" dirty="0" err="1"/>
              <a:t>възможните</a:t>
            </a:r>
            <a:r>
              <a:rPr lang="ru-RU" dirty="0"/>
              <a:t> за </a:t>
            </a:r>
            <a:r>
              <a:rPr lang="ru-RU" dirty="0" err="1" smtClean="0"/>
              <a:t>приложението</a:t>
            </a:r>
            <a:r>
              <a:rPr lang="ru-RU" dirty="0" smtClean="0"/>
              <a:t> им. </a:t>
            </a:r>
            <a:endParaRPr lang="ru-RU" dirty="0"/>
          </a:p>
          <a:p>
            <a:r>
              <a:rPr lang="ru-RU" dirty="0"/>
              <a:t>Чрез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показваме</a:t>
            </a:r>
            <a:r>
              <a:rPr lang="ru-RU" dirty="0"/>
              <a:t> само малка част от </a:t>
            </a:r>
            <a:r>
              <a:rPr lang="ru-RU" dirty="0" err="1"/>
              <a:t>възможностите</a:t>
            </a:r>
            <a:r>
              <a:rPr lang="ru-RU" dirty="0"/>
              <a:t> </a:t>
            </a:r>
            <a:r>
              <a:rPr lang="ru-RU" dirty="0" smtClean="0"/>
              <a:t>за </a:t>
            </a:r>
            <a:r>
              <a:rPr lang="ru-RU" dirty="0" err="1" smtClean="0"/>
              <a:t>постигане</a:t>
            </a:r>
            <a:r>
              <a:rPr lang="ru-RU" dirty="0" smtClean="0"/>
              <a:t> </a:t>
            </a:r>
            <a:r>
              <a:rPr lang="ru-RU" dirty="0"/>
              <a:t>на единство между </a:t>
            </a:r>
            <a:r>
              <a:rPr lang="ru-RU" dirty="0" err="1"/>
              <a:t>преподаването</a:t>
            </a:r>
            <a:r>
              <a:rPr lang="ru-RU" dirty="0"/>
              <a:t> и </a:t>
            </a:r>
            <a:r>
              <a:rPr lang="ru-RU" dirty="0" smtClean="0"/>
              <a:t>учебно-</a:t>
            </a:r>
            <a:r>
              <a:rPr lang="ru-RU" dirty="0" err="1" smtClean="0"/>
              <a:t>трудовата</a:t>
            </a:r>
            <a:r>
              <a:rPr lang="ru-RU" dirty="0" smtClean="0"/>
              <a:t> </a:t>
            </a:r>
            <a:r>
              <a:rPr lang="ru-RU" dirty="0"/>
              <a:t>дейност на учениците. </a:t>
            </a:r>
            <a:endParaRPr lang="ru-RU" dirty="0" smtClean="0"/>
          </a:p>
          <a:p>
            <a:r>
              <a:rPr lang="ru-RU" dirty="0" smtClean="0"/>
              <a:t>Важно </a:t>
            </a:r>
            <a:r>
              <a:rPr lang="ru-RU" dirty="0"/>
              <a:t>за нас е всеки </a:t>
            </a:r>
            <a:r>
              <a:rPr lang="ru-RU" dirty="0" smtClean="0"/>
              <a:t>ученик да </a:t>
            </a:r>
            <a:r>
              <a:rPr lang="ru-RU" dirty="0" err="1"/>
              <a:t>успява</a:t>
            </a:r>
            <a:r>
              <a:rPr lang="ru-RU" dirty="0"/>
              <a:t>, да </a:t>
            </a:r>
            <a:r>
              <a:rPr lang="ru-RU" dirty="0" err="1"/>
              <a:t>изпитва</a:t>
            </a:r>
            <a:r>
              <a:rPr lang="ru-RU" dirty="0"/>
              <a:t> </a:t>
            </a:r>
            <a:r>
              <a:rPr lang="ru-RU" dirty="0" err="1"/>
              <a:t>радост</a:t>
            </a:r>
            <a:r>
              <a:rPr lang="ru-RU" dirty="0"/>
              <a:t> и чувство на </a:t>
            </a:r>
            <a:r>
              <a:rPr lang="ru-RU" dirty="0" err="1"/>
              <a:t>удовлетвореност</a:t>
            </a:r>
            <a:r>
              <a:rPr lang="ru-RU" dirty="0"/>
              <a:t> </a:t>
            </a:r>
            <a:r>
              <a:rPr lang="ru-RU" dirty="0" smtClean="0"/>
              <a:t>от </a:t>
            </a:r>
            <a:r>
              <a:rPr lang="ru-RU" dirty="0" err="1" smtClean="0"/>
              <a:t>извършената</a:t>
            </a:r>
            <a:r>
              <a:rPr lang="ru-RU" dirty="0" smtClean="0"/>
              <a:t> </a:t>
            </a:r>
            <a:r>
              <a:rPr lang="ru-RU" dirty="0"/>
              <a:t>дейност. </a:t>
            </a:r>
            <a:endParaRPr lang="ru-RU" dirty="0" smtClean="0"/>
          </a:p>
          <a:p>
            <a:r>
              <a:rPr lang="ru-RU" dirty="0" err="1" smtClean="0"/>
              <a:t>Убедени</a:t>
            </a:r>
            <a:r>
              <a:rPr lang="ru-RU" dirty="0" smtClean="0"/>
              <a:t> </a:t>
            </a:r>
            <a:r>
              <a:rPr lang="ru-RU" dirty="0" err="1"/>
              <a:t>сме</a:t>
            </a:r>
            <a:r>
              <a:rPr lang="ru-RU" dirty="0"/>
              <a:t>, че учителите,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познават</a:t>
            </a:r>
            <a:r>
              <a:rPr lang="ru-RU" dirty="0" smtClean="0"/>
              <a:t> </a:t>
            </a:r>
            <a:r>
              <a:rPr lang="ru-RU" dirty="0" err="1" smtClean="0"/>
              <a:t>индивидуално</a:t>
            </a:r>
            <a:r>
              <a:rPr lang="ru-RU" dirty="0" smtClean="0"/>
              <a:t> </a:t>
            </a:r>
            <a:r>
              <a:rPr lang="ru-RU" dirty="0" err="1" smtClean="0"/>
              <a:t>психологическите</a:t>
            </a:r>
            <a:r>
              <a:rPr lang="ru-RU" dirty="0" smtClean="0"/>
              <a:t> </a:t>
            </a:r>
            <a:r>
              <a:rPr lang="ru-RU" dirty="0" err="1"/>
              <a:t>особености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своите</a:t>
            </a:r>
            <a:r>
              <a:rPr lang="ru-RU" dirty="0" smtClean="0"/>
              <a:t> </a:t>
            </a:r>
            <a:r>
              <a:rPr lang="ru-RU" dirty="0"/>
              <a:t>ученици </a:t>
            </a:r>
            <a:r>
              <a:rPr lang="ru-RU" dirty="0" err="1"/>
              <a:t>най</a:t>
            </a:r>
            <a:r>
              <a:rPr lang="ru-RU" dirty="0"/>
              <a:t>-добре и </a:t>
            </a:r>
            <a:r>
              <a:rPr lang="ru-RU" dirty="0" err="1"/>
              <a:t>притежават</a:t>
            </a:r>
            <a:r>
              <a:rPr lang="ru-RU" dirty="0"/>
              <a:t> широк </a:t>
            </a:r>
            <a:r>
              <a:rPr lang="ru-RU" dirty="0" err="1"/>
              <a:t>спектър</a:t>
            </a:r>
            <a:r>
              <a:rPr lang="ru-RU" dirty="0"/>
              <a:t> </a:t>
            </a:r>
            <a:r>
              <a:rPr lang="ru-RU" dirty="0" smtClean="0"/>
              <a:t>от компетенции</a:t>
            </a:r>
            <a:r>
              <a:rPr lang="ru-RU" dirty="0"/>
              <a:t>, творчески подходи и техники, за </a:t>
            </a:r>
            <a:r>
              <a:rPr lang="ru-RU" dirty="0" smtClean="0"/>
              <a:t>да </a:t>
            </a:r>
            <a:r>
              <a:rPr lang="ru-RU" dirty="0" err="1" smtClean="0"/>
              <a:t>осъществите</a:t>
            </a:r>
            <a:r>
              <a:rPr lang="ru-RU" dirty="0" smtClean="0"/>
              <a:t> </a:t>
            </a:r>
            <a:r>
              <a:rPr lang="ru-RU" dirty="0"/>
              <a:t>своята </a:t>
            </a:r>
            <a:r>
              <a:rPr lang="ru-RU" dirty="0" err="1"/>
              <a:t>мисия</a:t>
            </a:r>
            <a:r>
              <a:rPr lang="ru-RU" dirty="0"/>
              <a:t> – да </a:t>
            </a:r>
            <a:r>
              <a:rPr lang="ru-RU" dirty="0" err="1"/>
              <a:t>спечелите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завинаги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426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3200" b="1" dirty="0"/>
              <a:t>Традиционни форми за изпитване и </a:t>
            </a:r>
            <a:r>
              <a:rPr lang="ru-RU" sz="3200" b="1" dirty="0" smtClean="0"/>
              <a:t>оценяване</a:t>
            </a:r>
            <a:endParaRPr lang="bg-BG" sz="32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Устно</a:t>
            </a:r>
            <a:endParaRPr lang="en-US" dirty="0"/>
          </a:p>
          <a:p>
            <a:r>
              <a:rPr lang="ru-RU" dirty="0" smtClean="0"/>
              <a:t>писмено</a:t>
            </a:r>
            <a:r>
              <a:rPr lang="en-US" dirty="0" smtClean="0"/>
              <a:t> </a:t>
            </a:r>
          </a:p>
          <a:p>
            <a:r>
              <a:rPr lang="ru-RU" dirty="0" smtClean="0"/>
              <a:t>тест</a:t>
            </a:r>
            <a:endParaRPr lang="en-US" dirty="0" smtClean="0"/>
          </a:p>
          <a:p>
            <a:r>
              <a:rPr lang="ru-RU" dirty="0" smtClean="0"/>
              <a:t>есе</a:t>
            </a:r>
            <a:endParaRPr lang="en-US" dirty="0" smtClean="0"/>
          </a:p>
          <a:p>
            <a:r>
              <a:rPr lang="ru-RU" dirty="0" smtClean="0"/>
              <a:t> слухово </a:t>
            </a:r>
            <a:endParaRPr lang="en-US" dirty="0" smtClean="0"/>
          </a:p>
          <a:p>
            <a:r>
              <a:rPr lang="ru-RU" dirty="0" smtClean="0"/>
              <a:t>практическо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графично</a:t>
            </a:r>
            <a:endParaRPr lang="ru-RU" dirty="0" smtClean="0"/>
          </a:p>
          <a:p>
            <a:r>
              <a:rPr lang="ru-RU" dirty="0" err="1" smtClean="0"/>
              <a:t>самостоятелна</a:t>
            </a:r>
            <a:r>
              <a:rPr lang="ru-RU" dirty="0" smtClean="0"/>
              <a:t>, </a:t>
            </a:r>
            <a:r>
              <a:rPr lang="ru-RU" dirty="0" err="1" smtClean="0"/>
              <a:t>индивидуална</a:t>
            </a:r>
            <a:r>
              <a:rPr lang="ru-RU" dirty="0" smtClean="0"/>
              <a:t> работа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180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 Устно изпитване и оценяване</a:t>
            </a:r>
            <a:br>
              <a:rPr lang="ru-RU" sz="3200" b="1" dirty="0"/>
            </a:br>
            <a:endParaRPr lang="bg-BG" sz="32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2160590"/>
            <a:ext cx="8327329" cy="3247434"/>
          </a:xfrm>
        </p:spPr>
        <p:txBody>
          <a:bodyPr>
            <a:normAutofit/>
          </a:bodyPr>
          <a:lstStyle/>
          <a:p>
            <a:r>
              <a:rPr lang="ru-RU" dirty="0" err="1" smtClean="0"/>
              <a:t>Устното</a:t>
            </a:r>
            <a:r>
              <a:rPr lang="ru-RU" dirty="0" smtClean="0"/>
              <a:t> </a:t>
            </a:r>
            <a:r>
              <a:rPr lang="ru-RU" dirty="0"/>
              <a:t>изпитване е една от </a:t>
            </a:r>
            <a:r>
              <a:rPr lang="ru-RU" dirty="0" err="1"/>
              <a:t>най-древните</a:t>
            </a:r>
            <a:r>
              <a:rPr lang="ru-RU" dirty="0"/>
              <a:t> форми за </a:t>
            </a:r>
            <a:r>
              <a:rPr lang="ru-RU" dirty="0" err="1" smtClean="0"/>
              <a:t>изпитване</a:t>
            </a:r>
            <a:r>
              <a:rPr lang="ru-RU" dirty="0" smtClean="0"/>
              <a:t>, </a:t>
            </a:r>
            <a:r>
              <a:rPr lang="ru-RU" dirty="0" err="1" smtClean="0"/>
              <a:t>използвана</a:t>
            </a:r>
            <a:r>
              <a:rPr lang="ru-RU" dirty="0" smtClean="0"/>
              <a:t> </a:t>
            </a:r>
            <a:r>
              <a:rPr lang="ru-RU" dirty="0"/>
              <a:t>и до </a:t>
            </a:r>
            <a:r>
              <a:rPr lang="ru-RU" dirty="0" err="1"/>
              <a:t>днес</a:t>
            </a:r>
            <a:r>
              <a:rPr lang="ru-RU" dirty="0"/>
              <a:t>. В </a:t>
            </a:r>
            <a:r>
              <a:rPr lang="ru-RU" dirty="0" err="1"/>
              <a:t>основата</a:t>
            </a:r>
            <a:r>
              <a:rPr lang="ru-RU" dirty="0"/>
              <a:t> на </a:t>
            </a:r>
            <a:r>
              <a:rPr lang="ru-RU" dirty="0" err="1"/>
              <a:t>устното</a:t>
            </a:r>
            <a:r>
              <a:rPr lang="ru-RU" dirty="0"/>
              <a:t> изпитване е </a:t>
            </a:r>
            <a:r>
              <a:rPr lang="ru-RU" dirty="0" err="1"/>
              <a:t>езиковата</a:t>
            </a:r>
            <a:r>
              <a:rPr lang="ru-RU" dirty="0"/>
              <a:t> </a:t>
            </a:r>
            <a:r>
              <a:rPr lang="ru-RU" dirty="0" err="1"/>
              <a:t>комуникацията</a:t>
            </a:r>
            <a:r>
              <a:rPr lang="ru-RU" dirty="0"/>
              <a:t> между учителя и ученика.</a:t>
            </a:r>
          </a:p>
          <a:p>
            <a:r>
              <a:rPr lang="ru-RU" dirty="0" err="1"/>
              <a:t>Устното</a:t>
            </a:r>
            <a:r>
              <a:rPr lang="ru-RU" dirty="0"/>
              <a:t> изпитване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редица</a:t>
            </a:r>
            <a:r>
              <a:rPr lang="ru-RU" dirty="0"/>
              <a:t> предимства сред които са: </a:t>
            </a:r>
            <a:r>
              <a:rPr lang="ru-RU" dirty="0" err="1" smtClean="0"/>
              <a:t>наличието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/>
              <a:t>жив контакт с </a:t>
            </a:r>
            <a:r>
              <a:rPr lang="ru-RU" dirty="0" err="1"/>
              <a:t>изпитвания</a:t>
            </a:r>
            <a:r>
              <a:rPr lang="ru-RU" dirty="0"/>
              <a:t>, възможност за </a:t>
            </a:r>
            <a:r>
              <a:rPr lang="ru-RU" dirty="0" err="1"/>
              <a:t>изучаване</a:t>
            </a:r>
            <a:r>
              <a:rPr lang="ru-RU" dirty="0"/>
              <a:t> на </a:t>
            </a:r>
            <a:r>
              <a:rPr lang="ru-RU" dirty="0" err="1"/>
              <a:t>неговата</a:t>
            </a:r>
            <a:r>
              <a:rPr lang="ru-RU" dirty="0"/>
              <a:t> </a:t>
            </a:r>
            <a:r>
              <a:rPr lang="ru-RU" dirty="0" err="1"/>
              <a:t>индивидуалност</a:t>
            </a:r>
            <a:r>
              <a:rPr lang="ru-RU" dirty="0"/>
              <a:t>, което е </a:t>
            </a:r>
            <a:r>
              <a:rPr lang="ru-RU" dirty="0" err="1"/>
              <a:t>предпоставка</a:t>
            </a:r>
            <a:r>
              <a:rPr lang="ru-RU" dirty="0"/>
              <a:t> за </a:t>
            </a:r>
            <a:r>
              <a:rPr lang="ru-RU" dirty="0" err="1"/>
              <a:t>по-добро</a:t>
            </a:r>
            <a:r>
              <a:rPr lang="ru-RU" dirty="0"/>
              <a:t> обучение, повторение </a:t>
            </a:r>
            <a:r>
              <a:rPr lang="ru-RU" dirty="0" smtClean="0"/>
              <a:t>на </a:t>
            </a:r>
            <a:r>
              <a:rPr lang="ru-RU" dirty="0" err="1" smtClean="0"/>
              <a:t>учебния</a:t>
            </a:r>
            <a:r>
              <a:rPr lang="ru-RU" dirty="0" smtClean="0"/>
              <a:t> </a:t>
            </a:r>
            <a:r>
              <a:rPr lang="ru-RU" dirty="0"/>
              <a:t>материал, проверка на </a:t>
            </a:r>
            <a:r>
              <a:rPr lang="ru-RU" dirty="0" err="1"/>
              <a:t>качествата</a:t>
            </a:r>
            <a:r>
              <a:rPr lang="ru-RU" dirty="0"/>
              <a:t> на </a:t>
            </a:r>
            <a:r>
              <a:rPr lang="ru-RU" dirty="0" err="1"/>
              <a:t>устната</a:t>
            </a:r>
            <a:r>
              <a:rPr lang="ru-RU" dirty="0"/>
              <a:t> </a:t>
            </a:r>
            <a:r>
              <a:rPr lang="ru-RU" dirty="0" err="1"/>
              <a:t>реч</a:t>
            </a:r>
            <a:r>
              <a:rPr lang="ru-RU" dirty="0"/>
              <a:t>, </a:t>
            </a:r>
            <a:r>
              <a:rPr lang="ru-RU" dirty="0" err="1"/>
              <a:t>развиване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умението</a:t>
            </a:r>
            <a:r>
              <a:rPr lang="ru-RU" dirty="0" smtClean="0"/>
              <a:t> </a:t>
            </a:r>
            <a:r>
              <a:rPr lang="ru-RU" dirty="0"/>
              <a:t>да се говори публично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3850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90843" y="548640"/>
            <a:ext cx="8596668" cy="1320800"/>
          </a:xfrm>
        </p:spPr>
        <p:txBody>
          <a:bodyPr>
            <a:normAutofit/>
          </a:bodyPr>
          <a:lstStyle/>
          <a:p>
            <a:r>
              <a:rPr lang="bg-BG" sz="3200" b="1" dirty="0"/>
              <a:t>Писмено изпитване и оценяване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Чрез </a:t>
            </a:r>
            <a:r>
              <a:rPr lang="ru-RU" dirty="0" err="1"/>
              <a:t>писменото</a:t>
            </a:r>
            <a:r>
              <a:rPr lang="ru-RU" dirty="0"/>
              <a:t> изпитване се преодоляват </a:t>
            </a:r>
            <a:r>
              <a:rPr lang="ru-RU" dirty="0" err="1"/>
              <a:t>някои</a:t>
            </a:r>
            <a:r>
              <a:rPr lang="ru-RU" dirty="0"/>
              <a:t> от </a:t>
            </a:r>
            <a:r>
              <a:rPr lang="ru-RU" dirty="0" err="1" smtClean="0"/>
              <a:t>недостатъците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/>
              <a:t>устното</a:t>
            </a:r>
            <a:r>
              <a:rPr lang="ru-RU" dirty="0"/>
              <a:t> изпитване и оценяване.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err="1"/>
              <a:t>писменото</a:t>
            </a:r>
            <a:r>
              <a:rPr lang="ru-RU" dirty="0"/>
              <a:t> </a:t>
            </a:r>
            <a:r>
              <a:rPr lang="ru-RU" dirty="0" err="1"/>
              <a:t>изпитване</a:t>
            </a:r>
            <a:r>
              <a:rPr lang="ru-RU" dirty="0"/>
              <a:t> </a:t>
            </a:r>
            <a:r>
              <a:rPr lang="ru-RU" dirty="0" err="1" smtClean="0"/>
              <a:t>учителят</a:t>
            </a:r>
            <a:r>
              <a:rPr lang="ru-RU" dirty="0" smtClean="0"/>
              <a:t> </a:t>
            </a:r>
            <a:r>
              <a:rPr lang="ru-RU" dirty="0" err="1" smtClean="0"/>
              <a:t>разполага</a:t>
            </a:r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err="1"/>
              <a:t>материалите</a:t>
            </a:r>
            <a:r>
              <a:rPr lang="ru-RU" dirty="0"/>
              <a:t> на ученика, може да </a:t>
            </a:r>
            <a:r>
              <a:rPr lang="ru-RU" dirty="0" err="1"/>
              <a:t>ги</a:t>
            </a:r>
            <a:r>
              <a:rPr lang="ru-RU" dirty="0"/>
              <a:t> анализира подробно </a:t>
            </a:r>
            <a:r>
              <a:rPr lang="ru-RU" dirty="0" smtClean="0"/>
              <a:t>и да </a:t>
            </a:r>
            <a:r>
              <a:rPr lang="ru-RU" dirty="0"/>
              <a:t>се </a:t>
            </a:r>
            <a:r>
              <a:rPr lang="ru-RU" dirty="0" err="1"/>
              <a:t>върне</a:t>
            </a:r>
            <a:r>
              <a:rPr lang="ru-RU" dirty="0"/>
              <a:t> </a:t>
            </a:r>
            <a:r>
              <a:rPr lang="ru-RU" dirty="0" err="1"/>
              <a:t>отново</a:t>
            </a:r>
            <a:r>
              <a:rPr lang="ru-RU" dirty="0"/>
              <a:t> към </a:t>
            </a:r>
            <a:r>
              <a:rPr lang="ru-RU" dirty="0" err="1"/>
              <a:t>тях</a:t>
            </a:r>
            <a:r>
              <a:rPr lang="ru-RU" dirty="0"/>
              <a:t> в случай на колебание при </a:t>
            </a:r>
            <a:r>
              <a:rPr lang="ru-RU" dirty="0" err="1"/>
              <a:t>поставяне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 smtClean="0"/>
              <a:t>оценката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него учителят може да </a:t>
            </a:r>
            <a:r>
              <a:rPr lang="ru-RU" dirty="0" err="1"/>
              <a:t>провери</a:t>
            </a:r>
            <a:r>
              <a:rPr lang="ru-RU" dirty="0"/>
              <a:t> </a:t>
            </a:r>
            <a:r>
              <a:rPr lang="ru-RU" dirty="0" err="1"/>
              <a:t>писмената</a:t>
            </a:r>
            <a:r>
              <a:rPr lang="ru-RU" dirty="0"/>
              <a:t> </a:t>
            </a:r>
            <a:r>
              <a:rPr lang="ru-RU" dirty="0" err="1"/>
              <a:t>култура</a:t>
            </a:r>
            <a:r>
              <a:rPr lang="ru-RU" dirty="0"/>
              <a:t> на ученика, това изпитване е </a:t>
            </a:r>
            <a:r>
              <a:rPr lang="ru-RU" dirty="0" err="1"/>
              <a:t>по-икономично</a:t>
            </a:r>
            <a:r>
              <a:rPr lang="ru-RU" dirty="0"/>
              <a:t> от </a:t>
            </a:r>
            <a:r>
              <a:rPr lang="ru-RU" dirty="0" err="1"/>
              <a:t>гледна</a:t>
            </a:r>
            <a:r>
              <a:rPr lang="ru-RU" dirty="0"/>
              <a:t> точка на време и е </a:t>
            </a:r>
            <a:r>
              <a:rPr lang="ru-RU" dirty="0" err="1"/>
              <a:t>пообективно</a:t>
            </a:r>
            <a:r>
              <a:rPr lang="ru-RU" dirty="0"/>
              <a:t> от </a:t>
            </a:r>
            <a:r>
              <a:rPr lang="ru-RU" dirty="0" err="1"/>
              <a:t>устното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изпитваните</a:t>
            </a:r>
            <a:r>
              <a:rPr lang="ru-RU" dirty="0"/>
              <a:t> са </a:t>
            </a:r>
            <a:r>
              <a:rPr lang="ru-RU" dirty="0" err="1"/>
              <a:t>поставени</a:t>
            </a:r>
            <a:r>
              <a:rPr lang="ru-RU" dirty="0"/>
              <a:t> в </a:t>
            </a:r>
            <a:r>
              <a:rPr lang="ru-RU" dirty="0" err="1"/>
              <a:t>равни</a:t>
            </a:r>
            <a:r>
              <a:rPr lang="ru-RU" dirty="0"/>
              <a:t> условия, отговорите се </a:t>
            </a:r>
            <a:r>
              <a:rPr lang="ru-RU" dirty="0" err="1"/>
              <a:t>характеризират</a:t>
            </a:r>
            <a:r>
              <a:rPr lang="ru-RU" dirty="0"/>
              <a:t> с </a:t>
            </a:r>
            <a:r>
              <a:rPr lang="ru-RU" dirty="0" err="1"/>
              <a:t>по-голяма</a:t>
            </a:r>
            <a:r>
              <a:rPr lang="ru-RU" dirty="0"/>
              <a:t> </a:t>
            </a:r>
            <a:r>
              <a:rPr lang="ru-RU" dirty="0" err="1" smtClean="0"/>
              <a:t>самостоятелност</a:t>
            </a:r>
            <a:r>
              <a:rPr lang="ru-RU" dirty="0" smtClean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4292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3200" b="1" dirty="0"/>
              <a:t>Изпитване и оценяване с тест</a:t>
            </a:r>
            <a:endParaRPr lang="bg-BG" sz="32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Тестът</a:t>
            </a:r>
            <a:r>
              <a:rPr lang="ru-RU" dirty="0"/>
              <a:t> е форма на оценяване, предназначен за </a:t>
            </a:r>
            <a:r>
              <a:rPr lang="ru-RU" dirty="0" err="1"/>
              <a:t>измерване</a:t>
            </a:r>
            <a:r>
              <a:rPr lang="ru-RU" dirty="0"/>
              <a:t> на </a:t>
            </a:r>
            <a:r>
              <a:rPr lang="ru-RU" dirty="0" smtClean="0"/>
              <a:t>знания, умения</a:t>
            </a:r>
            <a:r>
              <a:rPr lang="ru-RU" dirty="0"/>
              <a:t>, способности,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пригодност</a:t>
            </a:r>
            <a:r>
              <a:rPr lang="ru-RU" dirty="0"/>
              <a:t> или </a:t>
            </a:r>
            <a:r>
              <a:rPr lang="ru-RU" dirty="0" err="1"/>
              <a:t>класификация</a:t>
            </a:r>
            <a:r>
              <a:rPr lang="ru-RU" dirty="0"/>
              <a:t> в </a:t>
            </a:r>
            <a:r>
              <a:rPr lang="ru-RU" dirty="0" smtClean="0"/>
              <a:t>много </a:t>
            </a:r>
            <a:r>
              <a:rPr lang="ru-RU" dirty="0" err="1" smtClean="0"/>
              <a:t>различни</a:t>
            </a:r>
            <a:r>
              <a:rPr lang="ru-RU" dirty="0" smtClean="0"/>
              <a:t> </a:t>
            </a:r>
            <a:r>
              <a:rPr lang="ru-RU" dirty="0" err="1"/>
              <a:t>предметни</a:t>
            </a:r>
            <a:r>
              <a:rPr lang="ru-RU" dirty="0"/>
              <a:t> области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 err="1"/>
              <a:t>Тестът</a:t>
            </a:r>
            <a:r>
              <a:rPr lang="ru-RU" dirty="0"/>
              <a:t> може да се </a:t>
            </a:r>
            <a:r>
              <a:rPr lang="ru-RU" dirty="0" err="1"/>
              <a:t>извърши</a:t>
            </a:r>
            <a:r>
              <a:rPr lang="ru-RU" dirty="0"/>
              <a:t> устно, на </a:t>
            </a:r>
            <a:r>
              <a:rPr lang="ru-RU" dirty="0" err="1"/>
              <a:t>хартиен</a:t>
            </a:r>
            <a:r>
              <a:rPr lang="ru-RU" dirty="0"/>
              <a:t> </a:t>
            </a:r>
            <a:r>
              <a:rPr lang="ru-RU" dirty="0" err="1"/>
              <a:t>носител</a:t>
            </a:r>
            <a:r>
              <a:rPr lang="ru-RU" dirty="0"/>
              <a:t>, на </a:t>
            </a:r>
            <a:r>
              <a:rPr lang="ru-RU" dirty="0" err="1"/>
              <a:t>компютър</a:t>
            </a:r>
            <a:r>
              <a:rPr lang="ru-RU" dirty="0"/>
              <a:t> или в </a:t>
            </a:r>
            <a:r>
              <a:rPr lang="ru-RU" dirty="0" err="1"/>
              <a:t>специални</a:t>
            </a:r>
            <a:r>
              <a:rPr lang="ru-RU" dirty="0"/>
              <a:t> условия. </a:t>
            </a:r>
            <a:endParaRPr lang="en-US" dirty="0" smtClean="0"/>
          </a:p>
          <a:p>
            <a:r>
              <a:rPr lang="ru-RU" dirty="0" err="1" smtClean="0"/>
              <a:t>Тестовете</a:t>
            </a:r>
            <a:r>
              <a:rPr lang="ru-RU" dirty="0" smtClean="0"/>
              <a:t> </a:t>
            </a:r>
            <a:r>
              <a:rPr lang="ru-RU" dirty="0"/>
              <a:t>се </a:t>
            </a:r>
            <a:r>
              <a:rPr lang="ru-RU" dirty="0" err="1"/>
              <a:t>различават</a:t>
            </a:r>
            <a:r>
              <a:rPr lang="ru-RU" dirty="0"/>
              <a:t> по </a:t>
            </a:r>
            <a:r>
              <a:rPr lang="ru-RU" dirty="0" err="1"/>
              <a:t>стил</a:t>
            </a:r>
            <a:r>
              <a:rPr lang="ru-RU" dirty="0"/>
              <a:t>, </a:t>
            </a:r>
            <a:r>
              <a:rPr lang="ru-RU" dirty="0" err="1"/>
              <a:t>строгост</a:t>
            </a:r>
            <a:r>
              <a:rPr lang="ru-RU" dirty="0"/>
              <a:t> и </a:t>
            </a:r>
            <a:r>
              <a:rPr lang="ru-RU" dirty="0" err="1"/>
              <a:t>изисквания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903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60214" y="67056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Изпитване и оценяване с есе</a:t>
            </a:r>
            <a:endParaRPr lang="bg-BG" sz="32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Есето</a:t>
            </a:r>
            <a:r>
              <a:rPr lang="ru-RU" dirty="0"/>
              <a:t> като кратко литературно </a:t>
            </a:r>
            <a:r>
              <a:rPr lang="ru-RU" dirty="0" err="1"/>
              <a:t>съчинение</a:t>
            </a:r>
            <a:r>
              <a:rPr lang="ru-RU" dirty="0"/>
              <a:t>, в което се </a:t>
            </a:r>
            <a:r>
              <a:rPr lang="ru-RU" dirty="0" err="1"/>
              <a:t>излагат</a:t>
            </a:r>
            <a:r>
              <a:rPr lang="ru-RU" dirty="0"/>
              <a:t> </a:t>
            </a:r>
            <a:r>
              <a:rPr lang="ru-RU" dirty="0" err="1"/>
              <a:t>собствени</a:t>
            </a:r>
            <a:r>
              <a:rPr lang="ru-RU" dirty="0"/>
              <a:t> мисли и </a:t>
            </a:r>
            <a:r>
              <a:rPr lang="ru-RU" dirty="0" err="1"/>
              <a:t>възгледи</a:t>
            </a:r>
            <a:r>
              <a:rPr lang="ru-RU" dirty="0"/>
              <a:t> по отделен въпрос или тема, е </a:t>
            </a:r>
            <a:r>
              <a:rPr lang="ru-RU" dirty="0" err="1"/>
              <a:t>подходяща</a:t>
            </a:r>
            <a:r>
              <a:rPr lang="ru-RU" dirty="0"/>
              <a:t> </a:t>
            </a:r>
            <a:r>
              <a:rPr lang="ru-RU" dirty="0" err="1" smtClean="0"/>
              <a:t>изпитна</a:t>
            </a:r>
            <a:r>
              <a:rPr lang="ru-RU" dirty="0"/>
              <a:t> </a:t>
            </a:r>
            <a:r>
              <a:rPr lang="ru-RU" dirty="0" smtClean="0"/>
              <a:t>форма </a:t>
            </a:r>
            <a:r>
              <a:rPr lang="ru-RU" dirty="0"/>
              <a:t>само за ограничен </a:t>
            </a:r>
            <a:r>
              <a:rPr lang="ru-RU" dirty="0" err="1"/>
              <a:t>кръг</a:t>
            </a:r>
            <a:r>
              <a:rPr lang="ru-RU" dirty="0"/>
              <a:t> проблеми на </a:t>
            </a:r>
            <a:r>
              <a:rPr lang="ru-RU" dirty="0" err="1"/>
              <a:t>учебното</a:t>
            </a:r>
            <a:r>
              <a:rPr lang="ru-RU" dirty="0"/>
              <a:t> </a:t>
            </a:r>
            <a:r>
              <a:rPr lang="ru-RU" dirty="0" err="1" smtClean="0"/>
              <a:t>съдържание</a:t>
            </a:r>
            <a:endParaRPr lang="ru-RU" dirty="0"/>
          </a:p>
          <a:p>
            <a:r>
              <a:rPr lang="ru-RU" dirty="0" smtClean="0"/>
              <a:t> </a:t>
            </a:r>
            <a:r>
              <a:rPr lang="ru-RU" dirty="0" err="1"/>
              <a:t>Писмена</a:t>
            </a:r>
            <a:r>
              <a:rPr lang="ru-RU" dirty="0"/>
              <a:t> интерпретация на </a:t>
            </a:r>
            <a:r>
              <a:rPr lang="ru-RU" dirty="0" err="1"/>
              <a:t>личен</a:t>
            </a:r>
            <a:r>
              <a:rPr lang="ru-RU" dirty="0"/>
              <a:t> опит и информация</a:t>
            </a:r>
          </a:p>
          <a:p>
            <a:r>
              <a:rPr lang="ru-RU" dirty="0"/>
              <a:t> Опит за </a:t>
            </a:r>
            <a:r>
              <a:rPr lang="ru-RU" dirty="0" err="1"/>
              <a:t>предаване</a:t>
            </a:r>
            <a:r>
              <a:rPr lang="ru-RU" dirty="0"/>
              <a:t> на идеи, мнения, информация или чувства</a:t>
            </a:r>
          </a:p>
          <a:p>
            <a:r>
              <a:rPr lang="ru-RU" dirty="0"/>
              <a:t> </a:t>
            </a:r>
            <a:r>
              <a:rPr lang="ru-RU" dirty="0" err="1"/>
              <a:t>Писмен</a:t>
            </a:r>
            <a:r>
              <a:rPr lang="ru-RU" dirty="0"/>
              <a:t> </a:t>
            </a:r>
            <a:r>
              <a:rPr lang="ru-RU" dirty="0" err="1"/>
              <a:t>израз</a:t>
            </a:r>
            <a:r>
              <a:rPr lang="ru-RU" dirty="0"/>
              <a:t> на </a:t>
            </a:r>
            <a:r>
              <a:rPr lang="ru-RU" dirty="0" err="1"/>
              <a:t>мнението</a:t>
            </a:r>
            <a:r>
              <a:rPr lang="ru-RU" dirty="0"/>
              <a:t> на автора</a:t>
            </a:r>
          </a:p>
          <a:p>
            <a:r>
              <a:rPr lang="ru-RU" dirty="0"/>
              <a:t> Упражнение, което дава възможност на ученика да проучи и</a:t>
            </a:r>
          </a:p>
          <a:p>
            <a:r>
              <a:rPr lang="ru-RU" dirty="0"/>
              <a:t>да </a:t>
            </a:r>
            <a:r>
              <a:rPr lang="ru-RU" dirty="0" err="1"/>
              <a:t>изясни</a:t>
            </a:r>
            <a:r>
              <a:rPr lang="ru-RU" dirty="0"/>
              <a:t> </a:t>
            </a:r>
            <a:r>
              <a:rPr lang="ru-RU" dirty="0" err="1"/>
              <a:t>някаква</a:t>
            </a:r>
            <a:r>
              <a:rPr lang="ru-RU" dirty="0"/>
              <a:t> тема.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050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Портфолио – една иновационна форма за изпитване и оценяване</a:t>
            </a:r>
            <a:endParaRPr lang="bg-BG" sz="32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• </a:t>
            </a:r>
            <a:r>
              <a:rPr lang="ru-RU" dirty="0"/>
              <a:t>Портфолиото е набор от учебни материали, които се </a:t>
            </a:r>
            <a:r>
              <a:rPr lang="ru-RU" dirty="0" err="1" smtClean="0"/>
              <a:t>събират</a:t>
            </a:r>
            <a:r>
              <a:rPr lang="en-US" dirty="0" smtClean="0"/>
              <a:t>  </a:t>
            </a:r>
            <a:r>
              <a:rPr lang="ru-RU" dirty="0" smtClean="0"/>
              <a:t>чрез </a:t>
            </a:r>
            <a:r>
              <a:rPr lang="ru-RU" dirty="0"/>
              <a:t>взаимодействие между учениците и </a:t>
            </a:r>
            <a:r>
              <a:rPr lang="ru-RU" dirty="0" err="1"/>
              <a:t>преподавателите</a:t>
            </a:r>
            <a:r>
              <a:rPr lang="ru-RU" dirty="0"/>
              <a:t> и са </a:t>
            </a:r>
            <a:r>
              <a:rPr lang="ru-RU" dirty="0" smtClean="0"/>
              <a:t>индикатор</a:t>
            </a:r>
            <a:r>
              <a:rPr lang="en-US" dirty="0" smtClean="0"/>
              <a:t> </a:t>
            </a:r>
            <a:r>
              <a:rPr lang="ru-RU" dirty="0" smtClean="0"/>
              <a:t>за </a:t>
            </a:r>
            <a:r>
              <a:rPr lang="ru-RU" dirty="0"/>
              <a:t>развитието на </a:t>
            </a:r>
            <a:r>
              <a:rPr lang="ru-RU" dirty="0" err="1" smtClean="0"/>
              <a:t>обучаваните</a:t>
            </a:r>
            <a:r>
              <a:rPr lang="ru-RU" dirty="0"/>
              <a:t>.</a:t>
            </a:r>
          </a:p>
          <a:p>
            <a:r>
              <a:rPr lang="ru-RU" dirty="0"/>
              <a:t>• Портфолиото на </a:t>
            </a:r>
            <a:r>
              <a:rPr lang="ru-RU" dirty="0" err="1"/>
              <a:t>учащия</a:t>
            </a:r>
            <a:r>
              <a:rPr lang="ru-RU" dirty="0"/>
              <a:t> е </a:t>
            </a:r>
            <a:r>
              <a:rPr lang="ru-RU" dirty="0" err="1"/>
              <a:t>представителна</a:t>
            </a:r>
            <a:r>
              <a:rPr lang="ru-RU" dirty="0"/>
              <a:t> или избрана </a:t>
            </a:r>
            <a:r>
              <a:rPr lang="ru-RU" dirty="0" err="1" smtClean="0"/>
              <a:t>колекция</a:t>
            </a:r>
            <a:r>
              <a:rPr lang="en-US" dirty="0" smtClean="0"/>
              <a:t> </a:t>
            </a:r>
            <a:r>
              <a:rPr lang="ru-RU" dirty="0" smtClean="0"/>
              <a:t>от </a:t>
            </a:r>
            <a:r>
              <a:rPr lang="ru-RU" dirty="0"/>
              <a:t>учебни </a:t>
            </a:r>
            <a:r>
              <a:rPr lang="ru-RU" dirty="0" err="1"/>
              <a:t>продукти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документира</a:t>
            </a:r>
            <a:r>
              <a:rPr lang="ru-RU" dirty="0"/>
              <a:t> работата на </a:t>
            </a:r>
            <a:r>
              <a:rPr lang="ru-RU" dirty="0" err="1"/>
              <a:t>учащия</a:t>
            </a:r>
            <a:r>
              <a:rPr lang="ru-RU" dirty="0"/>
              <a:t> </a:t>
            </a:r>
            <a:r>
              <a:rPr lang="ru-RU" dirty="0" err="1"/>
              <a:t>както</a:t>
            </a:r>
            <a:r>
              <a:rPr lang="ru-RU" dirty="0"/>
              <a:t> </a:t>
            </a:r>
            <a:r>
              <a:rPr lang="ru-RU" dirty="0" smtClean="0"/>
              <a:t>по </a:t>
            </a:r>
            <a:r>
              <a:rPr lang="ru-RU" dirty="0" err="1" smtClean="0"/>
              <a:t>време</a:t>
            </a:r>
            <a:r>
              <a:rPr lang="ru-RU" dirty="0" smtClean="0"/>
              <a:t> </a:t>
            </a:r>
            <a:r>
              <a:rPr lang="ru-RU" dirty="0"/>
              <a:t>на час, </a:t>
            </a:r>
            <a:r>
              <a:rPr lang="ru-RU" dirty="0" err="1"/>
              <a:t>така</a:t>
            </a:r>
            <a:r>
              <a:rPr lang="ru-RU" dirty="0"/>
              <a:t> и </a:t>
            </a:r>
            <a:r>
              <a:rPr lang="ru-RU" dirty="0" err="1"/>
              <a:t>извън</a:t>
            </a:r>
            <a:r>
              <a:rPr lang="ru-RU" dirty="0"/>
              <a:t> </a:t>
            </a:r>
            <a:r>
              <a:rPr lang="ru-RU" dirty="0" err="1"/>
              <a:t>учебното</a:t>
            </a:r>
            <a:r>
              <a:rPr lang="ru-RU" dirty="0"/>
              <a:t> </a:t>
            </a:r>
            <a:r>
              <a:rPr lang="ru-RU" dirty="0" err="1" smtClean="0"/>
              <a:t>време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/>
              <a:t>• Портфолиото е </a:t>
            </a:r>
            <a:r>
              <a:rPr lang="ru-RU" dirty="0" err="1"/>
              <a:t>целенасочена</a:t>
            </a:r>
            <a:r>
              <a:rPr lang="ru-RU" dirty="0"/>
              <a:t> </a:t>
            </a:r>
            <a:r>
              <a:rPr lang="ru-RU" dirty="0" err="1"/>
              <a:t>колекция</a:t>
            </a:r>
            <a:r>
              <a:rPr lang="ru-RU" dirty="0"/>
              <a:t> от ученически </a:t>
            </a:r>
            <a:r>
              <a:rPr lang="ru-RU" dirty="0" err="1" smtClean="0"/>
              <a:t>задания,която</a:t>
            </a:r>
            <a:r>
              <a:rPr lang="ru-RU" dirty="0" smtClean="0"/>
              <a:t> </a:t>
            </a:r>
            <a:r>
              <a:rPr lang="ru-RU" dirty="0" err="1"/>
              <a:t>показва</a:t>
            </a:r>
            <a:r>
              <a:rPr lang="ru-RU" dirty="0"/>
              <a:t> </a:t>
            </a:r>
            <a:r>
              <a:rPr lang="ru-RU" dirty="0" err="1"/>
              <a:t>усилията</a:t>
            </a:r>
            <a:r>
              <a:rPr lang="ru-RU" dirty="0"/>
              <a:t> на учениците, </a:t>
            </a:r>
            <a:r>
              <a:rPr lang="ru-RU" dirty="0" err="1"/>
              <a:t>техния</a:t>
            </a:r>
            <a:r>
              <a:rPr lang="ru-RU" dirty="0"/>
              <a:t> </a:t>
            </a:r>
            <a:r>
              <a:rPr lang="ru-RU" dirty="0" err="1"/>
              <a:t>прогрес</a:t>
            </a:r>
            <a:r>
              <a:rPr lang="ru-RU" dirty="0"/>
              <a:t> и постижения. </a:t>
            </a:r>
            <a:r>
              <a:rPr lang="ru-RU" dirty="0" smtClean="0"/>
              <a:t>Тя</a:t>
            </a:r>
            <a:r>
              <a:rPr lang="en-US" dirty="0" smtClean="0"/>
              <a:t> </a:t>
            </a:r>
            <a:r>
              <a:rPr lang="ru-RU" dirty="0" smtClean="0"/>
              <a:t>трябва </a:t>
            </a:r>
            <a:r>
              <a:rPr lang="ru-RU" dirty="0"/>
              <a:t>да </a:t>
            </a:r>
            <a:r>
              <a:rPr lang="ru-RU" dirty="0" err="1"/>
              <a:t>включва</a:t>
            </a:r>
            <a:r>
              <a:rPr lang="ru-RU" dirty="0"/>
              <a:t> участие на ученика в </a:t>
            </a:r>
            <a:r>
              <a:rPr lang="ru-RU" dirty="0" err="1"/>
              <a:t>подбиране</a:t>
            </a:r>
            <a:r>
              <a:rPr lang="ru-RU" dirty="0"/>
              <a:t> на </a:t>
            </a:r>
            <a:r>
              <a:rPr lang="ru-RU" dirty="0" err="1"/>
              <a:t>съдържанието</a:t>
            </a:r>
            <a:r>
              <a:rPr lang="ru-RU" dirty="0"/>
              <a:t> </a:t>
            </a:r>
            <a:r>
              <a:rPr lang="ru-RU" dirty="0" smtClean="0"/>
              <a:t>на</a:t>
            </a:r>
            <a:r>
              <a:rPr lang="en-US" dirty="0" smtClean="0"/>
              <a:t> </a:t>
            </a:r>
            <a:r>
              <a:rPr lang="ru-RU" dirty="0" err="1" smtClean="0"/>
              <a:t>портфолиото</a:t>
            </a:r>
            <a:r>
              <a:rPr lang="ru-RU" dirty="0"/>
              <a:t>, критерии за оценка и </a:t>
            </a:r>
            <a:r>
              <a:rPr lang="ru-RU" dirty="0" err="1"/>
              <a:t>доказателства</a:t>
            </a:r>
            <a:r>
              <a:rPr lang="ru-RU" dirty="0"/>
              <a:t> за </a:t>
            </a:r>
            <a:r>
              <a:rPr lang="ru-RU" dirty="0" err="1"/>
              <a:t>влиянието</a:t>
            </a:r>
            <a:r>
              <a:rPr lang="ru-RU" dirty="0"/>
              <a:t> </a:t>
            </a:r>
            <a:r>
              <a:rPr lang="ru-RU" dirty="0" smtClean="0"/>
              <a:t>върху</a:t>
            </a:r>
            <a:r>
              <a:rPr lang="en-US" dirty="0" smtClean="0"/>
              <a:t> </a:t>
            </a:r>
            <a:r>
              <a:rPr lang="bg-BG" dirty="0" smtClean="0"/>
              <a:t>ученика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7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Благодаря за вниманието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Надявам се ,че бях полезна.</a:t>
            </a:r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r>
              <a:rPr lang="bg-BG" b="1" i="1" dirty="0" smtClean="0">
                <a:solidFill>
                  <a:schemeClr val="accent1">
                    <a:lumMod val="75000"/>
                  </a:schemeClr>
                </a:solidFill>
              </a:rPr>
              <a:t>Изготвил: А. </a:t>
            </a:r>
            <a:r>
              <a:rPr lang="bg-BG" b="1" i="1" dirty="0" err="1" smtClean="0">
                <a:solidFill>
                  <a:schemeClr val="accent1">
                    <a:lumMod val="75000"/>
                  </a:schemeClr>
                </a:solidFill>
              </a:rPr>
              <a:t>Мусиевска</a:t>
            </a:r>
            <a:endParaRPr lang="bg-BG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436" y="1930400"/>
            <a:ext cx="5116013" cy="383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2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асети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237</TotalTime>
  <Words>2075</Words>
  <Application>Microsoft Office PowerPoint</Application>
  <PresentationFormat>Широк екран</PresentationFormat>
  <Paragraphs>127</Paragraphs>
  <Slides>24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30" baseType="lpstr">
      <vt:lpstr>Arial</vt:lpstr>
      <vt:lpstr>Times New Roman</vt:lpstr>
      <vt:lpstr>Trebuchet MS</vt:lpstr>
      <vt:lpstr>Wingdings</vt:lpstr>
      <vt:lpstr>Wingdings 3</vt:lpstr>
      <vt:lpstr>Фасети</vt:lpstr>
      <vt:lpstr>Иновативни методи на преподаване и оценяване</vt:lpstr>
      <vt:lpstr>Презентация на PowerPoint</vt:lpstr>
      <vt:lpstr>Къде се крие успехът на иновативните практики в образованието? </vt:lpstr>
      <vt:lpstr>Въвеждане на иновативните методи за преподаване</vt:lpstr>
      <vt:lpstr>Иновация – раждането на нещо ново </vt:lpstr>
      <vt:lpstr> Сравнение на традиционният образователен модел и интерактивният такъв: </vt:lpstr>
      <vt:lpstr>• Интерактивните методи се съчетават с груповата работа. Чрез тях учениците се поставят в ситуации, в които има взаимодействие на основата на диалога, обсъждането, сътрудничеството. Такива методи са: </vt:lpstr>
      <vt:lpstr>Презентация на PowerPoint</vt:lpstr>
      <vt:lpstr>Презентация на PowerPoint</vt:lpstr>
      <vt:lpstr>Мисловните карти </vt:lpstr>
      <vt:lpstr> ПОДХОД ЗА ТОЛЕРИРАНЕ ИЗЯВАТА НА ЛИЧНОСТНА ПОЗИЦИЯ</vt:lpstr>
      <vt:lpstr>ПОДХОД ЗА ОСИГУРЯВАНЕ НА УСЛОВИЯ ЗА КОНЦЕНТРАЦИЯ </vt:lpstr>
      <vt:lpstr>      ПОДХОД ЗА НАСЪРЧАВАНЕ НА САМОСТОЯТЕЛНОСТТА </vt:lpstr>
      <vt:lpstr>                 ПОДХОД ЗА ЕКИПНО ВЗАИМОДЕЙСТВИЕ</vt:lpstr>
      <vt:lpstr>           ПОДХОД ЗА РАВНОПОСТАВЕНОСТ НА ОРГАНИЗАЦИЯТА И       САМООРГАНИЗАЦИЯТА В ОБУЧЕНИЕТО</vt:lpstr>
      <vt:lpstr>ПОДХОД ЗА ЗАЧИТАНЕ ПРЕЖИВЯВАНИЯТА НА УЧЕНИЦИТЕ В ОБУЧЕНИЕТО</vt:lpstr>
      <vt:lpstr>заключение</vt:lpstr>
      <vt:lpstr> Традиционни форми за изпитване и оценяване</vt:lpstr>
      <vt:lpstr> Устно изпитване и оценяване </vt:lpstr>
      <vt:lpstr>Писмено изпитване и оценяване</vt:lpstr>
      <vt:lpstr> Изпитване и оценяване с тест</vt:lpstr>
      <vt:lpstr>Изпитване и оценяване с есе</vt:lpstr>
      <vt:lpstr>Портфолио – една иновационна форма за изпитване и оценяване</vt:lpstr>
      <vt:lpstr>Благодаря за вниманието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Иновативни методи на преподаване и оценяване</dc:title>
  <dc:creator>user</dc:creator>
  <cp:lastModifiedBy>user</cp:lastModifiedBy>
  <cp:revision>29</cp:revision>
  <dcterms:created xsi:type="dcterms:W3CDTF">2022-03-10T11:56:20Z</dcterms:created>
  <dcterms:modified xsi:type="dcterms:W3CDTF">2022-05-09T11:39:51Z</dcterms:modified>
</cp:coreProperties>
</file>